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04_0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2_59FDD859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33"/>
  </p:notesMasterIdLst>
  <p:sldIdLst>
    <p:sldId id="256" r:id="rId2"/>
    <p:sldId id="258" r:id="rId3"/>
    <p:sldId id="259" r:id="rId4"/>
    <p:sldId id="299" r:id="rId5"/>
    <p:sldId id="266" r:id="rId6"/>
    <p:sldId id="262" r:id="rId7"/>
    <p:sldId id="301" r:id="rId8"/>
    <p:sldId id="302" r:id="rId9"/>
    <p:sldId id="267" r:id="rId10"/>
    <p:sldId id="265" r:id="rId11"/>
    <p:sldId id="263" r:id="rId12"/>
    <p:sldId id="260" r:id="rId13"/>
    <p:sldId id="304" r:id="rId14"/>
    <p:sldId id="271" r:id="rId15"/>
    <p:sldId id="268" r:id="rId16"/>
    <p:sldId id="306" r:id="rId17"/>
    <p:sldId id="307" r:id="rId18"/>
    <p:sldId id="308" r:id="rId19"/>
    <p:sldId id="309" r:id="rId20"/>
    <p:sldId id="319" r:id="rId21"/>
    <p:sldId id="310" r:id="rId22"/>
    <p:sldId id="311" r:id="rId23"/>
    <p:sldId id="274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279" r:id="rId32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Exo 2" panose="020B0604020202020204" charset="0"/>
      <p:regular r:id="rId38"/>
      <p:bold r:id="rId39"/>
      <p:italic r:id="rId40"/>
      <p:boldItalic r:id="rId41"/>
    </p:embeddedFont>
    <p:embeddedFont>
      <p:font typeface="Roboto Condensed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  <p:embeddedFont>
      <p:font typeface="Segoe UI" panose="020B0502040204020203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A2482F-F186-D55E-9143-D56B4ACECE96}" name="Kathleen Savage" initials="KS" userId="S::katiesavage@microsoft.com::e196d8e6-f7d3-4a7d-b526-c2af9dfd5cff" providerId="AD"/>
  <p188:author id="{A6078E91-61C9-94C8-0EDE-1D319A755405}" name="Safia Abdalla" initials="SA" userId="S::safia@microsoft.com::cd0d7893-f0fc-428d-b08a-e70de45f1b26" providerId="AD"/>
  <p188:author id="{FCBDD7C2-7BAF-809D-2046-85FAD1A8CC8D}" name="Rafiki Assumani" initials="RA" userId="S::rassumani@microsoft.com::6e1ed972-af08-4194-8bfb-8e7ea9f3814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B88B7-590E-3259-4828-5DF6A1F4646F}" v="10" dt="2022-02-18T20:05:07.143"/>
    <p1510:client id="{2AE3CAF9-CD4B-74ED-4CDE-7C44FCCBF397}" v="747" dt="2022-02-12T01:10:35.492"/>
    <p1510:client id="{336B067A-1F07-1F58-74BA-CA0BF5941FF0}" v="585" dt="2022-02-16T21:29:33.519"/>
    <p1510:client id="{366D9B7A-A1D1-0D38-6127-528FAE24473F}" v="3" dt="2022-02-17T22:59:17.283"/>
    <p1510:client id="{71E46DE9-D198-3DCB-296F-60D0F0EEBD83}" v="5" dt="2022-02-17T21:35:46.646"/>
    <p1510:client id="{801731FB-59A1-B6BE-D023-F53B414AC44E}" v="422" dt="2022-02-10T00:32:39.576"/>
    <p1510:client id="{BD6ECD9C-A2DD-19A1-F435-4EB6977319B5}" v="2" dt="2022-02-18T00:08:01.157"/>
    <p1510:client id="{D63887EB-2A71-0301-2C60-0FC3A5BCED25}" v="171" dt="2022-02-26T00:17:20.667"/>
    <p1510:client id="{F1EB5B07-2B65-F1DC-5139-7D1B8066A7D0}" v="1" dt="2022-02-25T18:38:45.811"/>
    <p1510:client id="{F82A8DA7-93EC-35A7-8C0A-6073EA712888}" v="27" dt="2022-02-11T21:06:41.429"/>
    <p1510:client id="{FCF3F01A-9A40-054C-6927-83C1790E764A}" v="1340" dt="2022-02-10T22:58:17.512"/>
  </p1510:revLst>
</p1510:revInfo>
</file>

<file path=ppt/tableStyles.xml><?xml version="1.0" encoding="utf-8"?>
<a:tblStyleLst xmlns:a="http://schemas.openxmlformats.org/drawingml/2006/main" def="{A7AA5F46-0268-4D71-A184-2ADE26E486F9}">
  <a:tblStyle styleId="{A7AA5F46-0268-4D71-A184-2ADE26E486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EB03B1-0089-47A1-9D11-094C73081B5A}" authorId="{FCBDD7C2-7BAF-809D-2046-85FAD1A8CC8D}" created="2022-02-17T22:59:17.283">
    <pc:sldMkLst xmlns:pc="http://schemas.microsoft.com/office/powerpoint/2013/main/command">
      <pc:docMk/>
      <pc:sldMk cId="0" sldId="260"/>
    </pc:sldMkLst>
    <p188:replyLst>
      <p188:reply id="{FE59FF0D-C72D-4F92-A565-9416141DF996}" authorId="{65A2482F-F186-D55E-9143-D56B4ACECE96}" created="2022-02-24T21:09:18.862">
        <p188:txBody>
          <a:bodyPr/>
          <a:lstStyle/>
          <a:p>
            <a:r>
              <a:rPr lang="en-US"/>
              <a:t>I like the testing idea - I can add slides/presenter notes for this</a:t>
            </a:r>
          </a:p>
        </p188:txBody>
      </p188:reply>
    </p188:replyLst>
    <p188:txBody>
      <a:bodyPr/>
      <a:lstStyle/>
      <a:p>
        <a:r>
          <a:rPr lang="en-US"/>
          <a:t>Is the plan to use swagger-ui as a way to test all the CRUD actions? thoughts on Postman? Would it make sense to do a test of each of the action using postman or swagger-ui as soon as you add the action? (Create, Update, Delete, etc.)?</a:t>
        </a:r>
      </a:p>
    </p188:txBody>
  </p188:cm>
  <p188:cm id="{FA041EC0-6C4F-407F-9F05-28045C43E83D}" authorId="{A6078E91-61C9-94C8-0EDE-1D319A755405}" status="resolved" created="2022-02-18T00:08:01.15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0"/>
      <ac:picMk id="3" creationId="{9462D3DD-FEFF-4CC6-BACB-F25EA9783690}"/>
    </ac:deMkLst>
    <p188:txBody>
      <a:bodyPr/>
      <a:lstStyle/>
      <a:p>
        <a:r>
          <a:rPr lang="en-US"/>
          <a:t>I'd recommend that you instruct folks to install 6.2.3 here. It has some bug fixes to improve the experience with minimal APIs.</a:t>
        </a:r>
      </a:p>
    </p188:txBody>
  </p188:cm>
</p188:cmLst>
</file>

<file path=ppt/comments/modernComment_132_59FDD85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9DC6691-AB57-4916-9D23-A798EFC69E65}" authorId="{FCBDD7C2-7BAF-809D-2046-85FAD1A8CC8D}" created="2022-02-17T21:58:55.885">
    <pc:sldMkLst xmlns:pc="http://schemas.microsoft.com/office/powerpoint/2013/main/command">
      <pc:docMk/>
      <pc:sldMk cId="1509808217" sldId="306"/>
    </pc:sldMkLst>
    <p188:replyLst>
      <p188:reply id="{2EB3310C-D596-40E7-8D52-9AA9A963184D}" authorId="{65A2482F-F186-D55E-9143-D56B4ACECE96}" created="2022-02-24T21:09:40.987">
        <p188:txBody>
          <a:bodyPr/>
          <a:lstStyle/>
          <a:p>
            <a:r>
              <a:rPr lang="en-US"/>
              <a:t>I'm not sure that's within scope here</a:t>
            </a:r>
          </a:p>
        </p188:txBody>
      </p188:reply>
      <p188:reply id="{E3ECC13A-9EEE-4E5D-B39E-44FE6580F4A7}" authorId="{FCBDD7C2-7BAF-809D-2046-85FAD1A8CC8D}" created="2022-02-25T18:38:45.811">
        <p188:txBody>
          <a:bodyPr/>
          <a:lstStyle/>
          <a:p>
            <a:r>
              <a:rPr lang="en-US"/>
              <a:t>Would disabling nullability for the project make sense then? In that case public string? Item would just become public string Item. </a:t>
            </a:r>
          </a:p>
        </p188:txBody>
      </p188:reply>
    </p188:replyLst>
    <p188:txBody>
      <a:bodyPr/>
      <a:lstStyle/>
      <a:p>
        <a:r>
          <a:rPr lang="en-US"/>
          <a:t>Are you planning to introduce the nullability concept? I see you have public String? Item -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ka.ms/dotnet-coding-pack-win" TargetMode="External"/><Relationship Id="rId5" Type="http://schemas.openxmlformats.org/officeDocument/2006/relationships/hyperlink" Target="https://aka.ms/dotnet-coding-pack-mac" TargetMode="External"/><Relationship Id="rId4" Type="http://schemas.openxmlformats.org/officeDocument/2006/relationships/hyperlink" Target="https://www.sqlite.org/index.html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aka.ms/dotnet-coding-pack-win" TargetMode="External"/><Relationship Id="rId4" Type="http://schemas.openxmlformats.org/officeDocument/2006/relationships/hyperlink" Target="https://aka.ms/dotnet-coding-pack-mac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8d3b44f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8d3b44f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889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58d3b44f08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58d3b44f08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19515fe0b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19515fe0b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17508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706914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831303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310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84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735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62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8d3b44f08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8d3b44f08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1abfbaf28_3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1abfbaf28_3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0069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354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6423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d3b44f0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d3b44f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SQLite: </a:t>
            </a:r>
            <a:r>
              <a:rPr lang="en-US">
                <a:hlinkClick r:id="rId4"/>
              </a:rPr>
              <a:t>https://www.sqlite.org/index.html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5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6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34479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8d3b44f0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8d3b44f0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422e07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0422e07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.NET 6 SDK download: </a:t>
            </a:r>
            <a:r>
              <a:rPr lang="en-US">
                <a:hlinkClick r:id="rId3"/>
              </a:rPr>
              <a:t>https://dotnet.microsoft.com/en-us/download/dotnet/6.0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macOS: </a:t>
            </a:r>
            <a:r>
              <a:rPr lang="en-US">
                <a:hlinkClick r:id="rId4"/>
              </a:rPr>
              <a:t>https://aka.ms/dotnet-coding-pack-mac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VS Code, .NET 6 bundle installer for Windows: </a:t>
            </a:r>
            <a:r>
              <a:rPr lang="en-US">
                <a:hlinkClick r:id="rId5"/>
              </a:rPr>
              <a:t>https://aka.ms/dotnet-coding-pack-win</a:t>
            </a:r>
            <a:r>
              <a:rPr lang="en-US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215831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9515fe0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9515fe0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6695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8d3b44f0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8d3b44f0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ctrTitle" idx="2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ctrTitle" idx="3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4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ctrTitle" idx="2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6"/>
          <p:cNvSpPr txBox="1">
            <a:spLocks noGrp="1"/>
          </p:cNvSpPr>
          <p:nvPr>
            <p:ph type="ctrTitle" idx="3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4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ctrTitle" idx="5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6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ctrTitle" idx="7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8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29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Fira Sans Extra Condensed Medium"/>
              <a:buNone/>
              <a:defRPr sz="48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3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5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9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21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sz="900" b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>
                <a:solidFill>
                  <a:schemeClr val="l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>
                <a:solidFill>
                  <a:schemeClr val="l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33">
    <p:bg>
      <p:bgPr>
        <a:noFill/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500"/>
              <a:buNone/>
              <a:defRPr sz="6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subTitle" idx="1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4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 b="1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orkshop-library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localhost:5001/todo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2_59FDD85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tnet.microsoft.com/en-us/download/dotnet/6.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ka.ms/dotnet-coding-pack-win" TargetMode="External"/><Relationship Id="rId5" Type="http://schemas.openxmlformats.org/officeDocument/2006/relationships/hyperlink" Target="https://aka.ms/dotnet-coding-pack-mac" TargetMode="External"/><Relationship Id="rId4" Type="http://schemas.openxmlformats.org/officeDocument/2006/relationships/hyperlink" Target="https://www.sqlite.org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"/>
              <a:t>Presented by: </a:t>
            </a:r>
            <a:endParaRPr lang="en-US"/>
          </a:p>
        </p:txBody>
      </p:sp>
      <p:sp>
        <p:nvSpPr>
          <p:cNvPr id="141" name="Google Shape;141;p30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Minimal</a:t>
            </a:r>
            <a:endParaRPr/>
          </a:p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APIs</a:t>
            </a:r>
            <a:endParaRPr/>
          </a:p>
        </p:txBody>
      </p:sp>
      <p:cxnSp>
        <p:nvCxnSpPr>
          <p:cNvPr id="142" name="Google Shape;142;p30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40;p30">
            <a:extLst>
              <a:ext uri="{FF2B5EF4-FFF2-40B4-BE49-F238E27FC236}">
                <a16:creationId xmlns:a16="http://schemas.microsoft.com/office/drawing/2014/main" id="{0ECE106D-CE69-4568-BF0D-CF90A97CCF97}"/>
              </a:ext>
            </a:extLst>
          </p:cNvPr>
          <p:cNvSpPr txBox="1">
            <a:spLocks/>
          </p:cNvSpPr>
          <p:nvPr/>
        </p:nvSpPr>
        <p:spPr>
          <a:xfrm>
            <a:off x="-318933" y="4956"/>
            <a:ext cx="3372898" cy="319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Roboto Condensed Light"/>
              <a:buNone/>
              <a:defRPr sz="28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>
                <a:hlinkClick r:id="rId3"/>
              </a:rPr>
              <a:t>https://github.com/microsoft/workshop-library/</a:t>
            </a:r>
            <a:r>
              <a:rPr lang="en"/>
              <a:t> 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20536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Create and run your Todo API</a:t>
            </a:r>
            <a:endParaRPr lang="en-US" sz="2800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1261788" y="995802"/>
            <a:ext cx="3896845" cy="736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800"/>
              <a:t>Create your API using the .NET CLI</a:t>
            </a:r>
            <a:endParaRPr lang="en-US" sz="1800"/>
          </a:p>
        </p:txBody>
      </p:sp>
      <p:sp>
        <p:nvSpPr>
          <p:cNvPr id="264" name="Google Shape;264;p39"/>
          <p:cNvSpPr txBox="1">
            <a:spLocks noGrp="1"/>
          </p:cNvSpPr>
          <p:nvPr>
            <p:ph type="subTitle" idx="1"/>
          </p:nvPr>
        </p:nvSpPr>
        <p:spPr>
          <a:xfrm flipH="1">
            <a:off x="1370814" y="1546623"/>
            <a:ext cx="1734754" cy="281595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>
                <a:solidFill>
                  <a:schemeClr val="bg1"/>
                </a:solidFill>
              </a:rPr>
              <a:t>dotnet new web -o </a:t>
            </a:r>
            <a:r>
              <a:rPr lang="en" err="1">
                <a:solidFill>
                  <a:schemeClr val="bg1"/>
                </a:solidFill>
              </a:rPr>
              <a:t>TodoApi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50802D54-F121-4CC1-8AE6-05ABB5D24A95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 flipH="1">
            <a:off x="2288579" y="2742078"/>
            <a:ext cx="6426584" cy="594996"/>
          </a:xfrm>
        </p:spPr>
        <p:txBody>
          <a:bodyPr/>
          <a:lstStyle/>
          <a:p>
            <a:r>
              <a:rPr lang="en-US" sz="1400"/>
              <a:t>Now, that you have created your minimal API you can run it. </a:t>
            </a:r>
            <a:endParaRPr lang="en-US"/>
          </a:p>
          <a:p>
            <a:r>
              <a:rPr lang="en-US" sz="1400"/>
              <a:t>Navigate to the </a:t>
            </a:r>
            <a:r>
              <a:rPr lang="en-US" sz="1400">
                <a:solidFill>
                  <a:srgbClr val="FFFFFF"/>
                </a:solidFill>
                <a:highlight>
                  <a:srgbClr val="C0C0C0"/>
                </a:highlight>
              </a:rPr>
              <a:t> </a:t>
            </a:r>
            <a:r>
              <a:rPr lang="en-US" sz="14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</a:rPr>
              <a:t>TodoApi</a:t>
            </a:r>
            <a:r>
              <a:rPr lang="en-US" sz="1400">
                <a:solidFill>
                  <a:schemeClr val="bg1"/>
                </a:solidFill>
                <a:highlight>
                  <a:srgbClr val="C0C0C0"/>
                </a:highlight>
                <a:latin typeface="Consolas"/>
              </a:rPr>
              <a:t> </a:t>
            </a:r>
            <a:r>
              <a:rPr lang="en-US" sz="1400">
                <a:solidFill>
                  <a:schemeClr val="bg1"/>
                </a:solidFill>
              </a:rPr>
              <a:t> </a:t>
            </a:r>
            <a:r>
              <a:rPr lang="en-US" sz="1400"/>
              <a:t>folder and type the command below</a:t>
            </a:r>
          </a:p>
        </p:txBody>
      </p:sp>
      <p:sp>
        <p:nvSpPr>
          <p:cNvPr id="10" name="Google Shape;260;p39">
            <a:extLst>
              <a:ext uri="{FF2B5EF4-FFF2-40B4-BE49-F238E27FC236}">
                <a16:creationId xmlns:a16="http://schemas.microsoft.com/office/drawing/2014/main" id="{FCC8E001-C84E-4C01-B1C4-219515338402}"/>
              </a:ext>
            </a:extLst>
          </p:cNvPr>
          <p:cNvSpPr txBox="1">
            <a:spLocks/>
          </p:cNvSpPr>
          <p:nvPr/>
        </p:nvSpPr>
        <p:spPr>
          <a:xfrm>
            <a:off x="2317526" y="2208242"/>
            <a:ext cx="2541837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Run your minimal API</a:t>
            </a:r>
            <a:endParaRPr lang="en-US"/>
          </a:p>
        </p:txBody>
      </p:sp>
      <p:sp>
        <p:nvSpPr>
          <p:cNvPr id="12" name="Google Shape;264;p39">
            <a:extLst>
              <a:ext uri="{FF2B5EF4-FFF2-40B4-BE49-F238E27FC236}">
                <a16:creationId xmlns:a16="http://schemas.microsoft.com/office/drawing/2014/main" id="{4445E706-B53D-4644-9D43-1488B410E8ED}"/>
              </a:ext>
            </a:extLst>
          </p:cNvPr>
          <p:cNvSpPr txBox="1">
            <a:spLocks/>
          </p:cNvSpPr>
          <p:nvPr/>
        </p:nvSpPr>
        <p:spPr>
          <a:xfrm flipH="1">
            <a:off x="2564819" y="3339782"/>
            <a:ext cx="1301520" cy="281595"/>
          </a:xfrm>
          <a:prstGeom prst="rect">
            <a:avLst/>
          </a:prstGeom>
          <a:solidFill>
            <a:schemeClr val="tx2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err="1">
                <a:solidFill>
                  <a:schemeClr val="bg1"/>
                </a:solidFill>
              </a:rPr>
              <a:t>TodoApi</a:t>
            </a:r>
            <a:r>
              <a:rPr lang="en">
                <a:solidFill>
                  <a:schemeClr val="bg1"/>
                </a:solidFill>
              </a:rPr>
              <a:t>&gt; dotnet run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9" name="Google Shape;260;p39">
            <a:extLst>
              <a:ext uri="{FF2B5EF4-FFF2-40B4-BE49-F238E27FC236}">
                <a16:creationId xmlns:a16="http://schemas.microsoft.com/office/drawing/2014/main" id="{80E38E38-CFB4-4420-A860-588868F43284}"/>
              </a:ext>
            </a:extLst>
          </p:cNvPr>
          <p:cNvSpPr txBox="1">
            <a:spLocks/>
          </p:cNvSpPr>
          <p:nvPr/>
        </p:nvSpPr>
        <p:spPr>
          <a:xfrm>
            <a:off x="3589574" y="3766040"/>
            <a:ext cx="2541837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See your API in action</a:t>
            </a:r>
            <a:endParaRPr lang="en-US"/>
          </a:p>
        </p:txBody>
      </p:sp>
      <p:sp>
        <p:nvSpPr>
          <p:cNvPr id="13" name="Subtitle 8">
            <a:extLst>
              <a:ext uri="{FF2B5EF4-FFF2-40B4-BE49-F238E27FC236}">
                <a16:creationId xmlns:a16="http://schemas.microsoft.com/office/drawing/2014/main" id="{D1D1BD24-2DD2-4488-8BE2-F9805FCD67B2}"/>
              </a:ext>
            </a:extLst>
          </p:cNvPr>
          <p:cNvSpPr txBox="1">
            <a:spLocks/>
          </p:cNvSpPr>
          <p:nvPr/>
        </p:nvSpPr>
        <p:spPr>
          <a:xfrm flipH="1">
            <a:off x="3021697" y="4258705"/>
            <a:ext cx="6233012" cy="594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/>
            <a:r>
              <a:rPr lang="en-US" sz="1400"/>
              <a:t>Navigate to </a:t>
            </a:r>
            <a:r>
              <a:rPr lang="en-US" sz="1400">
                <a:hlinkClick r:id="rId3"/>
              </a:rPr>
              <a:t>http://localhost:5000</a:t>
            </a:r>
            <a:r>
              <a:rPr lang="en-US" sz="1400"/>
              <a:t> in a browser and see the text Hello World!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E8B430F-A856-4459-95BF-83B835BAA9A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8369" y="1083471"/>
            <a:ext cx="1081588" cy="7545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4ED841A1-7E35-4312-B85A-E8075DC8F114}"/>
              </a:ext>
            </a:extLst>
          </p:cNvPr>
          <p:cNvSpPr txBox="1">
            <a:spLocks/>
          </p:cNvSpPr>
          <p:nvPr/>
        </p:nvSpPr>
        <p:spPr>
          <a:xfrm>
            <a:off x="1261762" y="2249822"/>
            <a:ext cx="1155329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38" name="Title 15">
            <a:extLst>
              <a:ext uri="{FF2B5EF4-FFF2-40B4-BE49-F238E27FC236}">
                <a16:creationId xmlns:a16="http://schemas.microsoft.com/office/drawing/2014/main" id="{2C17FEEB-D170-46A6-BB72-B2ADE2768DD0}"/>
              </a:ext>
            </a:extLst>
          </p:cNvPr>
          <p:cNvSpPr txBox="1">
            <a:spLocks/>
          </p:cNvSpPr>
          <p:nvPr/>
        </p:nvSpPr>
        <p:spPr>
          <a:xfrm>
            <a:off x="2413978" y="3936670"/>
            <a:ext cx="1173765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ctrTitle" idx="2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Add a new route</a:t>
            </a:r>
            <a:endParaRPr lang="en-US"/>
          </a:p>
        </p:txBody>
      </p:sp>
      <p:sp>
        <p:nvSpPr>
          <p:cNvPr id="230" name="Google Shape;230;p37"/>
          <p:cNvSpPr txBox="1">
            <a:spLocks noGrp="1"/>
          </p:cNvSpPr>
          <p:nvPr>
            <p:ph type="subTitle" idx="1"/>
          </p:nvPr>
        </p:nvSpPr>
        <p:spPr>
          <a:xfrm>
            <a:off x="192935" y="2735803"/>
            <a:ext cx="4182793" cy="1010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0" algn="l"/>
            <a:r>
              <a:rPr lang="en" sz="1400"/>
              <a:t>Open your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TodoApi</a:t>
            </a:r>
            <a:r>
              <a:rPr lang="en" sz="1400">
                <a:solidFill>
                  <a:schemeClr val="bg1"/>
                </a:solidFill>
              </a:rPr>
              <a:t> </a:t>
            </a:r>
            <a:r>
              <a:rPr lang="en" sz="1400"/>
              <a:t>app in an editor of your choice and open the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" sz="1400"/>
              <a:t> file.</a:t>
            </a:r>
            <a:endParaRPr lang="en-US" sz="1400"/>
          </a:p>
          <a:p>
            <a:pPr indent="0" algn="l"/>
            <a:r>
              <a:rPr lang="en" sz="1400"/>
              <a:t>Your </a:t>
            </a:r>
            <a:r>
              <a:rPr lang="en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" sz="1400"/>
              <a:t> looks like the code above.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4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16592986-EF31-400D-8720-1C294F586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16" t="31783" r="10935" b="19619"/>
          <a:stretch/>
        </p:blipFill>
        <p:spPr>
          <a:xfrm>
            <a:off x="213852" y="1317066"/>
            <a:ext cx="4235310" cy="137906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230;p37">
            <a:extLst>
              <a:ext uri="{FF2B5EF4-FFF2-40B4-BE49-F238E27FC236}">
                <a16:creationId xmlns:a16="http://schemas.microsoft.com/office/drawing/2014/main" id="{2ED87A5A-3A7B-43C0-BEF8-81B3EF698F6A}"/>
              </a:ext>
            </a:extLst>
          </p:cNvPr>
          <p:cNvSpPr txBox="1">
            <a:spLocks/>
          </p:cNvSpPr>
          <p:nvPr/>
        </p:nvSpPr>
        <p:spPr>
          <a:xfrm>
            <a:off x="4576279" y="2694631"/>
            <a:ext cx="4514631" cy="101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indent="0" algn="l"/>
            <a:r>
              <a:rPr lang="en-US" sz="1400"/>
              <a:t>In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Program.cs</a:t>
            </a:r>
            <a:r>
              <a:rPr lang="en-US" sz="1400"/>
              <a:t>, create new </a:t>
            </a:r>
            <a:r>
              <a:rPr lang="en-US" sz="1400" err="1"/>
              <a:t>todo</a:t>
            </a:r>
            <a:r>
              <a:rPr lang="en-US" sz="1400"/>
              <a:t> route to our </a:t>
            </a:r>
            <a:r>
              <a:rPr lang="en-US" sz="1400" err="1"/>
              <a:t>api</a:t>
            </a:r>
            <a:r>
              <a:rPr lang="en-US" sz="1400"/>
              <a:t> that returns a list items. Add a new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MapGet</a:t>
            </a:r>
            <a:r>
              <a:rPr lang="en-US" sz="1400"/>
              <a:t> after </a:t>
            </a:r>
            <a:r>
              <a:rPr lang="en-US" sz="1400" b="1" err="1">
                <a:solidFill>
                  <a:schemeClr val="tx2"/>
                </a:solidFill>
                <a:latin typeface="Consolas"/>
              </a:rPr>
              <a:t>app.MapGet</a:t>
            </a:r>
            <a:r>
              <a:rPr lang="en-US" sz="1400" b="1">
                <a:solidFill>
                  <a:schemeClr val="tx2"/>
                </a:solidFill>
                <a:latin typeface="Consolas"/>
              </a:rPr>
              <a:t>("/", () =&gt; "Hello World!");</a:t>
            </a:r>
          </a:p>
          <a:p>
            <a:pPr marL="0" indent="0" algn="l"/>
            <a:endParaRPr lang="en-US" sz="1400"/>
          </a:p>
          <a:p>
            <a:pPr marL="0" indent="0"/>
            <a:endParaRPr lang="en-US"/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D5CA3DA-CA81-4DAA-8824-DBAA58656E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037" t="46032" r="7345" b="28175"/>
          <a:stretch/>
        </p:blipFill>
        <p:spPr>
          <a:xfrm>
            <a:off x="4748980" y="1841911"/>
            <a:ext cx="4169264" cy="3210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DBD16-A302-4ACF-90A3-8E7D490C06DB}"/>
              </a:ext>
            </a:extLst>
          </p:cNvPr>
          <p:cNvSpPr txBox="1"/>
          <p:nvPr/>
        </p:nvSpPr>
        <p:spPr>
          <a:xfrm>
            <a:off x="1347634" y="4527754"/>
            <a:ext cx="70939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tx2"/>
                </a:solidFill>
                <a:latin typeface="Roboto Condensed Light"/>
              </a:rPr>
              <a:t>Navigate to </a:t>
            </a:r>
            <a:r>
              <a:rPr lang="en-US" sz="1800">
                <a:solidFill>
                  <a:schemeClr val="tx2"/>
                </a:solidFill>
                <a:latin typeface="Roboto Condensed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https://localhost:5001/todo</a:t>
            </a:r>
            <a:r>
              <a:rPr lang="en-US" sz="1800">
                <a:solidFill>
                  <a:schemeClr val="tx2"/>
                </a:solidFill>
                <a:latin typeface="Roboto Condensed Light"/>
              </a:rPr>
              <a:t> to see this newly created list item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D3C9EA5-66A0-48A9-AF9B-018A9979F999}"/>
              </a:ext>
            </a:extLst>
          </p:cNvPr>
          <p:cNvSpPr/>
          <p:nvPr/>
        </p:nvSpPr>
        <p:spPr>
          <a:xfrm>
            <a:off x="492486" y="4527865"/>
            <a:ext cx="820379" cy="304186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Bonus: Configure </a:t>
            </a:r>
            <a:r>
              <a:rPr lang="en" err="1"/>
              <a:t>OpenAPI</a:t>
            </a:r>
            <a:r>
              <a:rPr lang="en"/>
              <a:t> and Swagger UI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896012" y="1505498"/>
            <a:ext cx="4224900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Install the Microsoft </a:t>
            </a:r>
            <a:r>
              <a:rPr lang="en" sz="1200" err="1"/>
              <a:t>OpenAPI</a:t>
            </a:r>
            <a:r>
              <a:rPr lang="en" sz="1200"/>
              <a:t> and Swagger packages.</a:t>
            </a:r>
            <a:endParaRPr lang="en-US" sz="1200"/>
          </a:p>
        </p:txBody>
      </p:sp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C8E64EB-7737-4FBF-91EC-F1E95DEC2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834" y="2680848"/>
            <a:ext cx="5061549" cy="2261897"/>
          </a:xfrm>
          <a:prstGeom prst="rect">
            <a:avLst/>
          </a:prstGeom>
        </p:spPr>
      </p:pic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DF4336-AAAE-4594-BD15-D753719EEE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97" t="45099" r="10000" b="32995"/>
          <a:stretch/>
        </p:blipFill>
        <p:spPr>
          <a:xfrm>
            <a:off x="1289715" y="1908305"/>
            <a:ext cx="6027033" cy="46999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Configure </a:t>
            </a:r>
            <a:r>
              <a:rPr lang="en" err="1"/>
              <a:t>OpenAPI</a:t>
            </a:r>
            <a:r>
              <a:rPr lang="en"/>
              <a:t> and Swagger UI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658786" y="1052611"/>
            <a:ext cx="8624370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400" b="1"/>
              <a:t>Snippet 1</a:t>
            </a:r>
            <a:r>
              <a:rPr lang="en" sz="1400"/>
              <a:t>: Under 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var builder =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WebApplication.CreateBuilder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args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);</a:t>
            </a:r>
            <a:r>
              <a:rPr lang="en" sz="1400"/>
              <a:t> , add the following lines of code.</a:t>
            </a:r>
            <a:endParaRPr lang="en-US" sz="14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F1BCDF3-DF86-4E8E-BA08-5EC5693275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6" t="29627" r="7050" b="21941"/>
          <a:stretch/>
        </p:blipFill>
        <p:spPr>
          <a:xfrm>
            <a:off x="1076145" y="1428344"/>
            <a:ext cx="7165098" cy="124037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" name="Google Shape;188;p34">
            <a:extLst>
              <a:ext uri="{FF2B5EF4-FFF2-40B4-BE49-F238E27FC236}">
                <a16:creationId xmlns:a16="http://schemas.microsoft.com/office/drawing/2014/main" id="{20E627C6-E734-40D0-B692-BE30E569EE43}"/>
              </a:ext>
            </a:extLst>
          </p:cNvPr>
          <p:cNvSpPr txBox="1">
            <a:spLocks/>
          </p:cNvSpPr>
          <p:nvPr/>
        </p:nvSpPr>
        <p:spPr>
          <a:xfrm>
            <a:off x="660223" y="3132562"/>
            <a:ext cx="8031304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 b="1"/>
              <a:t>Snippet 2</a:t>
            </a:r>
            <a:r>
              <a:rPr lang="en" sz="1400"/>
              <a:t>: Above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app.MapGet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("/", () =&gt; "Hello World!");</a:t>
            </a:r>
            <a:r>
              <a:rPr lang="en" sz="1400"/>
              <a:t>, add following lines of code:</a:t>
            </a:r>
            <a:endParaRPr lang="en-US" sz="1400"/>
          </a:p>
        </p:txBody>
      </p:sp>
      <p:sp>
        <p:nvSpPr>
          <p:cNvPr id="8" name="Google Shape;188;p34">
            <a:extLst>
              <a:ext uri="{FF2B5EF4-FFF2-40B4-BE49-F238E27FC236}">
                <a16:creationId xmlns:a16="http://schemas.microsoft.com/office/drawing/2014/main" id="{C1DBCE6D-323E-44B3-A095-E8DDA56479A7}"/>
              </a:ext>
            </a:extLst>
          </p:cNvPr>
          <p:cNvSpPr txBox="1">
            <a:spLocks/>
          </p:cNvSpPr>
          <p:nvPr/>
        </p:nvSpPr>
        <p:spPr>
          <a:xfrm>
            <a:off x="897450" y="2671502"/>
            <a:ext cx="6327588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200"/>
              <a:t>The </a:t>
            </a:r>
            <a:r>
              <a:rPr lang="en" sz="1200" err="1">
                <a:latin typeface="Consolas"/>
              </a:rPr>
              <a:t>AddSwaggerGen</a:t>
            </a:r>
            <a:r>
              <a:rPr lang="en" sz="1200"/>
              <a:t> method adds information such as title, description, and version to your API.</a:t>
            </a:r>
            <a:endParaRPr lang="en-US"/>
          </a:p>
        </p:txBody>
      </p:sp>
      <p:pic>
        <p:nvPicPr>
          <p:cNvPr id="9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198A7DB-CAB3-49DE-B5B6-CF9ACB0849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5" t="36000" r="10311" b="23984"/>
          <a:stretch/>
        </p:blipFill>
        <p:spPr>
          <a:xfrm>
            <a:off x="1076145" y="3550953"/>
            <a:ext cx="5300041" cy="105724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Google Shape;188;p34">
            <a:extLst>
              <a:ext uri="{FF2B5EF4-FFF2-40B4-BE49-F238E27FC236}">
                <a16:creationId xmlns:a16="http://schemas.microsoft.com/office/drawing/2014/main" id="{75E89830-B5F1-4EE1-A92A-2AA5556FA9F0}"/>
              </a:ext>
            </a:extLst>
          </p:cNvPr>
          <p:cNvSpPr txBox="1">
            <a:spLocks/>
          </p:cNvSpPr>
          <p:nvPr/>
        </p:nvSpPr>
        <p:spPr>
          <a:xfrm>
            <a:off x="660222" y="4754884"/>
            <a:ext cx="8031304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/>
              <a:t>Go back to your browser where your app is and navigate to this URL: 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https://localhost:5001/swagger</a:t>
            </a:r>
          </a:p>
        </p:txBody>
      </p:sp>
    </p:spTree>
    <p:extLst>
      <p:ext uri="{BB962C8B-B14F-4D97-AF65-F5344CB8AC3E}">
        <p14:creationId xmlns:p14="http://schemas.microsoft.com/office/powerpoint/2010/main" val="2561929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5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Build a Todo API!</a:t>
            </a:r>
            <a:endParaRPr/>
          </a:p>
        </p:txBody>
      </p:sp>
      <p:sp>
        <p:nvSpPr>
          <p:cNvPr id="402" name="Google Shape;402;p45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403" name="Google Shape;403;p45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4" name="Google Shape;404;p45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200"/>
              <a:t>Before, you built simple API where you hard coded the results to HTTP method. </a:t>
            </a:r>
            <a:endParaRPr lang="en-US" sz="1200"/>
          </a:p>
          <a:p>
            <a:pPr marL="0" indent="0"/>
            <a:r>
              <a:rPr lang="en" sz="1200"/>
              <a:t>Now, we are going to step it up a notch and create something </a:t>
            </a:r>
            <a:r>
              <a:rPr lang="en" sz="1200" b="1"/>
              <a:t>dynamic</a:t>
            </a:r>
            <a:r>
              <a:rPr lang="en" sz="1200"/>
              <a:t>. Instead of returning a static item that is hardcoded to our route, we are going to be creating to-do list we can update, create new items, mark an item as complete and delete an item.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Create Read Update Delete</a:t>
            </a:r>
            <a:br>
              <a:rPr lang="en"/>
            </a:br>
            <a:r>
              <a:rPr lang="en" sz="1100" b="0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Our </a:t>
            </a:r>
            <a:r>
              <a:rPr lang="en" sz="1100" b="0" err="1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todo</a:t>
            </a:r>
            <a:r>
              <a:rPr lang="en" sz="1100" b="0">
                <a:solidFill>
                  <a:schemeClr val="lt2"/>
                </a:solidFill>
                <a:latin typeface="Roboto Condensed Light"/>
                <a:ea typeface="Roboto Condensed Light"/>
                <a:sym typeface="Roboto Condensed Light"/>
              </a:rPr>
              <a:t> API is going to...</a:t>
            </a:r>
            <a:endParaRPr lang="en-US" sz="1100" b="0">
              <a:solidFill>
                <a:schemeClr val="lt2"/>
              </a:solidFill>
              <a:latin typeface="Roboto Condensed Light"/>
              <a:ea typeface="Roboto Condensed Light"/>
            </a:endParaRPr>
          </a:p>
        </p:txBody>
      </p:sp>
      <p:sp>
        <p:nvSpPr>
          <p:cNvPr id="326" name="Google Shape;326;p42"/>
          <p:cNvSpPr txBox="1">
            <a:spLocks noGrp="1"/>
          </p:cNvSpPr>
          <p:nvPr>
            <p:ph type="ctrTitle" idx="2"/>
          </p:nvPr>
        </p:nvSpPr>
        <p:spPr>
          <a:xfrm>
            <a:off x="1109720" y="2811233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Create a new item</a:t>
            </a:r>
          </a:p>
        </p:txBody>
      </p:sp>
      <p:sp>
        <p:nvSpPr>
          <p:cNvPr id="328" name="Google Shape;328;p42"/>
          <p:cNvSpPr txBox="1">
            <a:spLocks noGrp="1"/>
          </p:cNvSpPr>
          <p:nvPr>
            <p:ph type="ctrTitle" idx="3"/>
          </p:nvPr>
        </p:nvSpPr>
        <p:spPr>
          <a:xfrm>
            <a:off x="2796410" y="29679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Return a specific item on a list</a:t>
            </a:r>
            <a:endParaRPr/>
          </a:p>
        </p:txBody>
      </p:sp>
      <p:sp>
        <p:nvSpPr>
          <p:cNvPr id="330" name="Google Shape;330;p42"/>
          <p:cNvSpPr txBox="1">
            <a:spLocks noGrp="1"/>
          </p:cNvSpPr>
          <p:nvPr>
            <p:ph type="ctrTitle" idx="5"/>
          </p:nvPr>
        </p:nvSpPr>
        <p:spPr>
          <a:xfrm>
            <a:off x="4409359" y="2967935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Update an existing item</a:t>
            </a:r>
            <a:endParaRPr lang="en-US"/>
          </a:p>
        </p:txBody>
      </p:sp>
      <p:sp>
        <p:nvSpPr>
          <p:cNvPr id="332" name="Google Shape;332;p42"/>
          <p:cNvSpPr txBox="1">
            <a:spLocks noGrp="1"/>
          </p:cNvSpPr>
          <p:nvPr>
            <p:ph type="ctrTitle" idx="7"/>
          </p:nvPr>
        </p:nvSpPr>
        <p:spPr>
          <a:xfrm>
            <a:off x="6020770" y="290462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Delete an item</a:t>
            </a:r>
            <a:endParaRPr/>
          </a:p>
        </p:txBody>
      </p:sp>
      <p:cxnSp>
        <p:nvCxnSpPr>
          <p:cNvPr id="338" name="Google Shape;338;p42"/>
          <p:cNvCxnSpPr/>
          <p:nvPr/>
        </p:nvCxnSpPr>
        <p:spPr>
          <a:xfrm flipH="1" flipV="1">
            <a:off x="1028875" y="2699806"/>
            <a:ext cx="7122842" cy="1843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Plus Sign 1">
            <a:extLst>
              <a:ext uri="{FF2B5EF4-FFF2-40B4-BE49-F238E27FC236}">
                <a16:creationId xmlns:a16="http://schemas.microsoft.com/office/drawing/2014/main" id="{DD367854-9715-40D6-B1A6-D40E1B6BB3F5}"/>
              </a:ext>
            </a:extLst>
          </p:cNvPr>
          <p:cNvSpPr/>
          <p:nvPr/>
        </p:nvSpPr>
        <p:spPr>
          <a:xfrm>
            <a:off x="1506179" y="1616792"/>
            <a:ext cx="912556" cy="912556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U-Turn 2">
            <a:extLst>
              <a:ext uri="{FF2B5EF4-FFF2-40B4-BE49-F238E27FC236}">
                <a16:creationId xmlns:a16="http://schemas.microsoft.com/office/drawing/2014/main" id="{7603FF8C-8849-4494-9399-04CFB2A211F8}"/>
              </a:ext>
            </a:extLst>
          </p:cNvPr>
          <p:cNvSpPr/>
          <p:nvPr/>
        </p:nvSpPr>
        <p:spPr>
          <a:xfrm rot="5400000">
            <a:off x="3206740" y="1773345"/>
            <a:ext cx="755855" cy="755854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Minus Sign 3">
            <a:extLst>
              <a:ext uri="{FF2B5EF4-FFF2-40B4-BE49-F238E27FC236}">
                <a16:creationId xmlns:a16="http://schemas.microsoft.com/office/drawing/2014/main" id="{F285DE4B-4D2E-4FC0-A6B7-AAF80DC18DC5}"/>
              </a:ext>
            </a:extLst>
          </p:cNvPr>
          <p:cNvSpPr/>
          <p:nvPr/>
        </p:nvSpPr>
        <p:spPr>
          <a:xfrm>
            <a:off x="6456106" y="1616792"/>
            <a:ext cx="912556" cy="912556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507031-C173-4B38-BF1D-EA42807B6D4B}"/>
              </a:ext>
            </a:extLst>
          </p:cNvPr>
          <p:cNvSpPr/>
          <p:nvPr/>
        </p:nvSpPr>
        <p:spPr>
          <a:xfrm>
            <a:off x="4815606" y="1827067"/>
            <a:ext cx="977080" cy="48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Create a data model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896012" y="1505498"/>
            <a:ext cx="6510899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en" sz="1400"/>
              <a:t>Create a class that models the data we want to collect aka Data model. The code for your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TodoItem</a:t>
            </a:r>
            <a:r>
              <a:rPr lang="en" sz="1400"/>
              <a:t> will go after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app.Run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();</a:t>
            </a:r>
            <a:endParaRPr lang="en-US" sz="1400">
              <a:solidFill>
                <a:srgbClr val="000000"/>
              </a:solidFill>
              <a:highlight>
                <a:srgbClr val="C0C0C0"/>
              </a:highlight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E573D25-0789-4A2C-A067-2440D3AF4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551" t="31820" r="12963" b="21835"/>
          <a:stretch/>
        </p:blipFill>
        <p:spPr>
          <a:xfrm>
            <a:off x="1375287" y="2203041"/>
            <a:ext cx="4142890" cy="167298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188;p34">
            <a:extLst>
              <a:ext uri="{FF2B5EF4-FFF2-40B4-BE49-F238E27FC236}">
                <a16:creationId xmlns:a16="http://schemas.microsoft.com/office/drawing/2014/main" id="{183A4C76-DB63-41AA-957C-1CB2A5838D29}"/>
              </a:ext>
            </a:extLst>
          </p:cNvPr>
          <p:cNvSpPr txBox="1">
            <a:spLocks/>
          </p:cNvSpPr>
          <p:nvPr/>
        </p:nvSpPr>
        <p:spPr>
          <a:xfrm>
            <a:off x="1002323" y="4100600"/>
            <a:ext cx="6510899" cy="54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400"/>
              <a:t>This</a:t>
            </a:r>
            <a:r>
              <a:rPr lang="en" sz="1400">
                <a:solidFill>
                  <a:srgbClr val="FFFFFF"/>
                </a:solidFill>
              </a:rPr>
              <a:t> is how you define the data that we want to collect.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80821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261060" y="135271"/>
            <a:ext cx="298077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Store an item</a:t>
            </a:r>
            <a:endParaRPr lang="en-US"/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405227" y="1046979"/>
            <a:ext cx="6739872" cy="5317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/>
              <a:t>Install the Entity Framework Core </a:t>
            </a:r>
            <a:r>
              <a:rPr lang="en" sz="2000" err="1"/>
              <a:t>InMemory</a:t>
            </a:r>
            <a:r>
              <a:rPr lang="en" sz="2000"/>
              <a:t> package</a:t>
            </a:r>
            <a:endParaRPr lang="en-US"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405228" y="1492587"/>
            <a:ext cx="7463041" cy="618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 i="1"/>
              <a:t>Entity Framework </a:t>
            </a:r>
            <a:r>
              <a:rPr lang="en" sz="1600"/>
              <a:t>is a code library that enables the transfer of data stored in relational database tables into objects that are more commonly used in application code.</a:t>
            </a:r>
            <a:endParaRPr lang="en-US" sz="700"/>
          </a:p>
        </p:txBody>
      </p:sp>
      <p:sp>
        <p:nvSpPr>
          <p:cNvPr id="34" name="Google Shape;170;p32">
            <a:extLst>
              <a:ext uri="{FF2B5EF4-FFF2-40B4-BE49-F238E27FC236}">
                <a16:creationId xmlns:a16="http://schemas.microsoft.com/office/drawing/2014/main" id="{BF6E609E-E14A-491D-AE59-DCA710ADEBBD}"/>
              </a:ext>
            </a:extLst>
          </p:cNvPr>
          <p:cNvSpPr txBox="1">
            <a:spLocks/>
          </p:cNvSpPr>
          <p:nvPr/>
        </p:nvSpPr>
        <p:spPr>
          <a:xfrm>
            <a:off x="165568" y="3428312"/>
            <a:ext cx="8292637" cy="105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" sz="2000" err="1"/>
              <a:t>EntityFramework</a:t>
            </a:r>
            <a:r>
              <a:rPr lang="en" sz="2000"/>
              <a:t> let's us wire up our code to the data we want save and query it. </a:t>
            </a:r>
            <a:endParaRPr lang="en-US"/>
          </a:p>
          <a:p>
            <a:r>
              <a:rPr lang="en" sz="2000"/>
              <a:t>To do this, let's create a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TodoDb</a:t>
            </a:r>
            <a:r>
              <a:rPr lang="en" sz="2000"/>
              <a:t> class!</a:t>
            </a:r>
            <a:endParaRPr lang="en-US"/>
          </a:p>
          <a:p>
            <a:endParaRPr lang="en" sz="160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DCA1DACB-E789-4EC7-9439-44689955F1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95" t="44149" r="8158" b="33511"/>
          <a:stretch/>
        </p:blipFill>
        <p:spPr>
          <a:xfrm>
            <a:off x="462731" y="2132806"/>
            <a:ext cx="5885572" cy="38764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Google Shape;170;p32">
            <a:extLst>
              <a:ext uri="{FF2B5EF4-FFF2-40B4-BE49-F238E27FC236}">
                <a16:creationId xmlns:a16="http://schemas.microsoft.com/office/drawing/2014/main" id="{404647D4-B8AD-44CC-9897-2334DC11DE1A}"/>
              </a:ext>
            </a:extLst>
          </p:cNvPr>
          <p:cNvSpPr txBox="1">
            <a:spLocks/>
          </p:cNvSpPr>
          <p:nvPr/>
        </p:nvSpPr>
        <p:spPr>
          <a:xfrm>
            <a:off x="465451" y="2520672"/>
            <a:ext cx="7463041" cy="6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Add 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using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Microsoft.EntityFrameworkCore</a:t>
            </a:r>
            <a:r>
              <a:rPr lang="en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;</a:t>
            </a:r>
            <a:r>
              <a:rPr lang="en" sz="1600"/>
              <a:t> to the top of your 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Program.cs</a:t>
            </a:r>
            <a:r>
              <a:rPr lang="en" sz="1600"/>
              <a:t> file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2724101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488187" y="460200"/>
            <a:ext cx="3987953" cy="4249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/>
              <a:t>Below the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TodoItem</a:t>
            </a:r>
            <a:r>
              <a:rPr lang="en" sz="1400"/>
              <a:t> </a:t>
            </a:r>
            <a:r>
              <a:rPr lang="en" sz="1600"/>
              <a:t>create a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TodoDb</a:t>
            </a:r>
            <a:r>
              <a:rPr lang="en" sz="1600"/>
              <a:t> class</a:t>
            </a:r>
            <a:endParaRPr lang="en-US"/>
          </a:p>
        </p:txBody>
      </p:sp>
      <p:sp>
        <p:nvSpPr>
          <p:cNvPr id="2" name="Google Shape;169;p32">
            <a:extLst>
              <a:ext uri="{FF2B5EF4-FFF2-40B4-BE49-F238E27FC236}">
                <a16:creationId xmlns:a16="http://schemas.microsoft.com/office/drawing/2014/main" id="{7235C4FD-4B3B-4196-8AD0-8B53B49DA286}"/>
              </a:ext>
            </a:extLst>
          </p:cNvPr>
          <p:cNvSpPr txBox="1">
            <a:spLocks/>
          </p:cNvSpPr>
          <p:nvPr/>
        </p:nvSpPr>
        <p:spPr>
          <a:xfrm>
            <a:off x="428579" y="47161"/>
            <a:ext cx="6739872" cy="5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sz="2000"/>
              <a:t>Snippet 1:</a:t>
            </a:r>
            <a:endParaRPr lang="en-US"/>
          </a:p>
        </p:txBody>
      </p:sp>
      <p:sp>
        <p:nvSpPr>
          <p:cNvPr id="9" name="Google Shape;169;p32">
            <a:extLst>
              <a:ext uri="{FF2B5EF4-FFF2-40B4-BE49-F238E27FC236}">
                <a16:creationId xmlns:a16="http://schemas.microsoft.com/office/drawing/2014/main" id="{27FBA9CA-F341-4999-818F-E4B402EE8E63}"/>
              </a:ext>
            </a:extLst>
          </p:cNvPr>
          <p:cNvSpPr txBox="1">
            <a:spLocks/>
          </p:cNvSpPr>
          <p:nvPr/>
        </p:nvSpPr>
        <p:spPr>
          <a:xfrm>
            <a:off x="428578" y="2600476"/>
            <a:ext cx="6739872" cy="531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 2"/>
              <a:buNone/>
              <a:defRPr sz="14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quada One"/>
              <a:buNone/>
              <a:defRPr sz="1400" b="0" i="0" u="none" strike="noStrike" cap="none">
                <a:solidFill>
                  <a:schemeClr val="dk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rPr lang="en" sz="2000"/>
              <a:t>Snippet 2:</a:t>
            </a:r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2111A886-223A-4981-93EC-7BAE4C4EA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69" t="24662" r="7669" b="17905"/>
          <a:stretch/>
        </p:blipFill>
        <p:spPr>
          <a:xfrm>
            <a:off x="591779" y="880746"/>
            <a:ext cx="5194281" cy="156649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Google Shape;170;p32">
            <a:extLst>
              <a:ext uri="{FF2B5EF4-FFF2-40B4-BE49-F238E27FC236}">
                <a16:creationId xmlns:a16="http://schemas.microsoft.com/office/drawing/2014/main" id="{CD5BD571-80C0-47D4-9C14-271DC0090B6B}"/>
              </a:ext>
            </a:extLst>
          </p:cNvPr>
          <p:cNvSpPr txBox="1">
            <a:spLocks/>
          </p:cNvSpPr>
          <p:nvPr/>
        </p:nvSpPr>
        <p:spPr>
          <a:xfrm>
            <a:off x="483885" y="2926253"/>
            <a:ext cx="6836235" cy="60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Before </a:t>
            </a:r>
            <a:r>
              <a:rPr lang="en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AddSwaggerGen</a:t>
            </a:r>
            <a:r>
              <a:rPr lang="en" sz="1600"/>
              <a:t> services we configured in the first tutorial (opens new window)add the code snippet below</a:t>
            </a:r>
          </a:p>
        </p:txBody>
      </p:sp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6AC6049-91B0-4380-BBB8-47FC772025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41" t="45024" r="7863" b="32407"/>
          <a:stretch/>
        </p:blipFill>
        <p:spPr>
          <a:xfrm>
            <a:off x="591779" y="3589887"/>
            <a:ext cx="7037825" cy="439148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46CC387-1CD4-417F-8337-BE784E6E6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052" t="45882" r="8374" b="33085"/>
          <a:stretch/>
        </p:blipFill>
        <p:spPr>
          <a:xfrm>
            <a:off x="591779" y="4550838"/>
            <a:ext cx="6281911" cy="44861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7" name="Google Shape;170;p32">
            <a:extLst>
              <a:ext uri="{FF2B5EF4-FFF2-40B4-BE49-F238E27FC236}">
                <a16:creationId xmlns:a16="http://schemas.microsoft.com/office/drawing/2014/main" id="{4EE1A207-7A1A-4E9C-BE17-62A313E76471}"/>
              </a:ext>
            </a:extLst>
          </p:cNvPr>
          <p:cNvSpPr txBox="1">
            <a:spLocks/>
          </p:cNvSpPr>
          <p:nvPr/>
        </p:nvSpPr>
        <p:spPr>
          <a:xfrm>
            <a:off x="483884" y="4161429"/>
            <a:ext cx="8089847" cy="600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1600"/>
              <a:t>To read from a list of items in the </a:t>
            </a:r>
            <a:r>
              <a:rPr lang="en" sz="1600" err="1"/>
              <a:t>todo</a:t>
            </a:r>
            <a:r>
              <a:rPr lang="en" sz="1600"/>
              <a:t> list replace the "/</a:t>
            </a:r>
            <a:r>
              <a:rPr lang="en" sz="1600" err="1"/>
              <a:t>todo</a:t>
            </a:r>
            <a:r>
              <a:rPr lang="en" sz="1600"/>
              <a:t>" route with the "/</a:t>
            </a:r>
            <a:r>
              <a:rPr lang="en" sz="1600" err="1"/>
              <a:t>todos</a:t>
            </a:r>
            <a:r>
              <a:rPr lang="en" sz="1600"/>
              <a:t>" route below.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448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Create new items</a:t>
            </a:r>
            <a:endParaRPr lang="en-US"/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421109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Let's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</a:t>
            </a:r>
            <a:r>
              <a:rPr lang="en" sz="1200">
                <a:latin typeface="Consolas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new tasks to the </a:t>
            </a:r>
            <a:r>
              <a:rPr lang="en" err="1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todos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list. Below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app.MapGet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you create earlier.</a:t>
            </a:r>
            <a:endParaRPr lang="en-US">
              <a:solidFill>
                <a:schemeClr val="tx2"/>
              </a:solidFill>
              <a:latin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075095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813131" y="1164781"/>
            <a:ext cx="3113279" cy="256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Try it out!</a:t>
            </a:r>
            <a:endParaRPr lang="en-US" sz="1600" dirty="0">
              <a:solidFill>
                <a:schemeClr val="tx2">
                  <a:lumMod val="95000"/>
                </a:schemeClr>
              </a:solidFill>
              <a:ea typeface="Roboto Condensed Light"/>
              <a:sym typeface="Roboto Condensed Light"/>
            </a:endParaRPr>
          </a:p>
          <a:p>
            <a:endParaRPr lang="en" sz="1600" dirty="0">
              <a:solidFill>
                <a:schemeClr val="tx2">
                  <a:lumMod val="95000"/>
                </a:schemeClr>
              </a:solidFill>
              <a:latin typeface="Roboto Condensed Light"/>
              <a:ea typeface="Roboto Condensed Light"/>
              <a:sym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Go back to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Swagger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 and now you should see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 /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. To add new items to the </a:t>
            </a:r>
            <a:r>
              <a:rPr lang="en" sz="1600" dirty="0" err="1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todo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 list</a:t>
            </a:r>
            <a:endParaRPr lang="en-US" sz="1600">
              <a:solidFill>
                <a:schemeClr val="tx2">
                  <a:lumMod val="95000"/>
                </a:schemeClr>
              </a:solidFill>
              <a:latin typeface="Roboto Condensed Light"/>
            </a:endParaRPr>
          </a:p>
          <a:p>
            <a:endParaRPr lang="en" sz="1600" dirty="0">
              <a:solidFill>
                <a:schemeClr val="tx2">
                  <a:lumMod val="95000"/>
                </a:schemeClr>
              </a:solidFill>
              <a:latin typeface="Roboto Condensed Light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1. Click on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POST /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2. Click on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Try it out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3. Update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id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,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item</a:t>
            </a:r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, and </a:t>
            </a:r>
            <a:r>
              <a:rPr lang="en" dirty="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isComplete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>
                    <a:lumMod val="95000"/>
                  </a:schemeClr>
                </a:solidFill>
                <a:latin typeface="Roboto Condensed Light"/>
                <a:ea typeface="Roboto Condensed Light"/>
                <a:sym typeface="Roboto Condensed Light"/>
              </a:rPr>
              <a:t>4. Click </a:t>
            </a:r>
            <a:r>
              <a:rPr lang="en" dirty="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Execute</a:t>
            </a:r>
            <a:endParaRPr lang="en" dirty="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600" dirty="0">
              <a:solidFill>
                <a:schemeClr val="lt2"/>
              </a:solidFill>
              <a:latin typeface="Roboto Condensed Light"/>
              <a:ea typeface="Roboto Condensed Light"/>
              <a:cs typeface="Roboto Condensed Light"/>
            </a:endParaRPr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2F8FC766-90D9-479B-AE30-5903EF220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90" t="32692" r="9909" b="23077"/>
          <a:stretch/>
        </p:blipFill>
        <p:spPr>
          <a:xfrm>
            <a:off x="895965" y="2265047"/>
            <a:ext cx="4040857" cy="10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5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lang="en-US"/>
          </a:p>
        </p:txBody>
      </p:sp>
      <p:sp>
        <p:nvSpPr>
          <p:cNvPr id="155" name="Google Shape;155;p32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Getting Started</a:t>
            </a:r>
            <a:endParaRPr lang="en-US"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1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What to install, prerequisites, and learning objectives</a:t>
            </a:r>
            <a:endParaRPr lang="en-US"/>
          </a:p>
        </p:txBody>
      </p:sp>
      <p:sp>
        <p:nvSpPr>
          <p:cNvPr id="159" name="Google Shape;159;p32"/>
          <p:cNvSpPr txBox="1">
            <a:spLocks noGrp="1"/>
          </p:cNvSpPr>
          <p:nvPr>
            <p:ph type="title" idx="3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0" name="Google Shape;160;p32"/>
          <p:cNvSpPr txBox="1">
            <a:spLocks noGrp="1"/>
          </p:cNvSpPr>
          <p:nvPr>
            <p:ph type="title" idx="5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1" name="Google Shape;161;p32"/>
          <p:cNvSpPr txBox="1">
            <a:spLocks noGrp="1"/>
          </p:cNvSpPr>
          <p:nvPr>
            <p:ph type="title" idx="4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32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" name="Google Shape;164;p32"/>
          <p:cNvSpPr txBox="1">
            <a:spLocks noGrp="1"/>
          </p:cNvSpPr>
          <p:nvPr>
            <p:ph type="title" idx="6"/>
          </p:nvPr>
        </p:nvSpPr>
        <p:spPr>
          <a:xfrm>
            <a:off x="5922008" y="287614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04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7"/>
          </p:nvPr>
        </p:nvSpPr>
        <p:spPr>
          <a:xfrm>
            <a:off x="5922008" y="3895844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05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67" name="Google Shape;167;p32"/>
          <p:cNvSpPr txBox="1">
            <a:spLocks noGrp="1"/>
          </p:cNvSpPr>
          <p:nvPr>
            <p:ph type="ctrTitle" idx="14"/>
          </p:nvPr>
        </p:nvSpPr>
        <p:spPr>
          <a:xfrm>
            <a:off x="390296" y="131173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What are minimal APIs</a:t>
            </a:r>
            <a:endParaRPr lang="en-US"/>
          </a:p>
        </p:txBody>
      </p:sp>
      <p:sp>
        <p:nvSpPr>
          <p:cNvPr id="168" name="Google Shape;168;p32"/>
          <p:cNvSpPr txBox="1">
            <a:spLocks noGrp="1"/>
          </p:cNvSpPr>
          <p:nvPr>
            <p:ph type="subTitle" idx="15"/>
          </p:nvPr>
        </p:nvSpPr>
        <p:spPr>
          <a:xfrm>
            <a:off x="690446" y="176655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Low ceremony APIs in .NET</a:t>
            </a:r>
          </a:p>
        </p:txBody>
      </p: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77574" y="2392769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r"/>
            <a:r>
              <a:rPr lang="en"/>
              <a:t>Build a Todo API: Get started</a:t>
            </a:r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690977" y="2847594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r"/>
            <a:r>
              <a:rPr lang="en"/>
              <a:t>Let's build the backend to a Todo App using minimal APIs</a:t>
            </a:r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 idx="18"/>
          </p:nvPr>
        </p:nvSpPr>
        <p:spPr>
          <a:xfrm>
            <a:off x="6793122" y="2670047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Build a Todo API: Build</a:t>
            </a:r>
            <a:endParaRPr lang="en-US"/>
          </a:p>
        </p:txBody>
      </p:sp>
      <p:sp>
        <p:nvSpPr>
          <p:cNvPr id="172" name="Google Shape;172;p32"/>
          <p:cNvSpPr txBox="1">
            <a:spLocks noGrp="1"/>
          </p:cNvSpPr>
          <p:nvPr>
            <p:ph type="subTitle" idx="19"/>
          </p:nvPr>
        </p:nvSpPr>
        <p:spPr>
          <a:xfrm>
            <a:off x="6793122" y="3124869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Build a CRUD application</a:t>
            </a:r>
            <a:endParaRPr lang="en-US"/>
          </a:p>
        </p:txBody>
      </p:sp>
      <p:sp>
        <p:nvSpPr>
          <p:cNvPr id="173" name="Google Shape;173;p32"/>
          <p:cNvSpPr txBox="1">
            <a:spLocks noGrp="1"/>
          </p:cNvSpPr>
          <p:nvPr>
            <p:ph type="ctrTitle" idx="20"/>
          </p:nvPr>
        </p:nvSpPr>
        <p:spPr>
          <a:xfrm>
            <a:off x="6793122" y="368230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Build a Todo API: Databases</a:t>
            </a:r>
            <a:endParaRPr lang="en-US"/>
          </a:p>
        </p:txBody>
      </p:sp>
      <p:sp>
        <p:nvSpPr>
          <p:cNvPr id="174" name="Google Shape;174;p32"/>
          <p:cNvSpPr txBox="1">
            <a:spLocks noGrp="1"/>
          </p:cNvSpPr>
          <p:nvPr>
            <p:ph type="subTitle" idx="21"/>
          </p:nvPr>
        </p:nvSpPr>
        <p:spPr>
          <a:xfrm>
            <a:off x="6793122" y="413712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Store Todo items in a database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Read the items</a:t>
            </a:r>
            <a:endParaRPr lang="en-US" dirty="0"/>
          </a:p>
        </p:txBody>
      </p:sp>
      <p:sp>
        <p:nvSpPr>
          <p:cNvPr id="238" name="Google Shape;238;p38"/>
          <p:cNvSpPr txBox="1"/>
          <p:nvPr/>
        </p:nvSpPr>
        <p:spPr>
          <a:xfrm>
            <a:off x="2564708" y="1227536"/>
            <a:ext cx="5557387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1. Click on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  /</a:t>
            </a:r>
            <a:r>
              <a:rPr lang="en" sz="1600" dirty="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endParaRPr lang="en" sz="1600" dirty="0" err="1"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2. Click on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Try it out</a:t>
            </a: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3. Click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Execute</a:t>
            </a:r>
          </a:p>
          <a:p>
            <a:endParaRPr lang="en" sz="1600" dirty="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The 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Response body</a:t>
            </a:r>
            <a:r>
              <a:rPr lang="en" sz="16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 will include the items just added</a:t>
            </a: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9203246-45D1-433F-8094-DCAD545DA6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18" t="23367" r="17380" b="17588"/>
          <a:stretch/>
        </p:blipFill>
        <p:spPr>
          <a:xfrm>
            <a:off x="401986" y="952504"/>
            <a:ext cx="1954094" cy="1826927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Google Shape;238;p38">
            <a:extLst>
              <a:ext uri="{FF2B5EF4-FFF2-40B4-BE49-F238E27FC236}">
                <a16:creationId xmlns:a16="http://schemas.microsoft.com/office/drawing/2014/main" id="{A72E3B4C-6B52-43EF-B3C9-4BFE65FAE5AE}"/>
              </a:ext>
            </a:extLst>
          </p:cNvPr>
          <p:cNvSpPr txBox="1"/>
          <p:nvPr/>
        </p:nvSpPr>
        <p:spPr>
          <a:xfrm>
            <a:off x="343232" y="3209351"/>
            <a:ext cx="7603725" cy="4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To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GET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an item by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id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add the code below </a:t>
            </a:r>
            <a:r>
              <a:rPr lang="en" sz="1600" dirty="0" err="1">
                <a:highlight>
                  <a:srgbClr val="C0C0C0"/>
                </a:highlight>
                <a:latin typeface="Consolas"/>
                <a:ea typeface="Roboto Condensed Light"/>
              </a:rPr>
              <a:t>app.MapPost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route created earlier</a:t>
            </a:r>
          </a:p>
        </p:txBody>
      </p:sp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5424C7-3EFD-4365-983E-FF45CC257C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64" t="48148" r="8187" b="31986"/>
          <a:stretch/>
        </p:blipFill>
        <p:spPr>
          <a:xfrm>
            <a:off x="435078" y="3713059"/>
            <a:ext cx="6512413" cy="36002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238;p38">
            <a:extLst>
              <a:ext uri="{FF2B5EF4-FFF2-40B4-BE49-F238E27FC236}">
                <a16:creationId xmlns:a16="http://schemas.microsoft.com/office/drawing/2014/main" id="{3DD68523-619F-4572-A177-2DCA6AA3948A}"/>
              </a:ext>
            </a:extLst>
          </p:cNvPr>
          <p:cNvSpPr txBox="1"/>
          <p:nvPr/>
        </p:nvSpPr>
        <p:spPr>
          <a:xfrm>
            <a:off x="315578" y="4435310"/>
            <a:ext cx="7161274" cy="46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To check this out you can either go to </a:t>
            </a:r>
            <a:r>
              <a:rPr lang="en" sz="1600" dirty="0">
                <a:highlight>
                  <a:srgbClr val="C0C0C0"/>
                </a:highlight>
                <a:latin typeface="Consolas"/>
                <a:ea typeface="Roboto Condensed Light"/>
              </a:rPr>
              <a:t>https://localhost:5001/todos/1</a:t>
            </a:r>
            <a:r>
              <a:rPr lang="en" sz="1800" dirty="0">
                <a:solidFill>
                  <a:schemeClr val="tx2"/>
                </a:solidFill>
                <a:latin typeface="Roboto Condensed Light"/>
                <a:ea typeface="Roboto Condensed Light"/>
              </a:rPr>
              <a:t> or use the Swagger UI.</a:t>
            </a:r>
          </a:p>
        </p:txBody>
      </p:sp>
    </p:spTree>
    <p:extLst>
      <p:ext uri="{BB962C8B-B14F-4D97-AF65-F5344CB8AC3E}">
        <p14:creationId xmlns:p14="http://schemas.microsoft.com/office/powerpoint/2010/main" val="23531288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Update an item</a:t>
            </a:r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144577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update an existing item add the code below </a:t>
            </a:r>
            <a:r>
              <a:rPr lang="en" sz="12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 /</a:t>
            </a:r>
            <a:r>
              <a:rPr lang="en" sz="12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2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route we created above.</a:t>
            </a:r>
            <a:endParaRPr lang="en-US">
              <a:solidFill>
                <a:schemeClr val="tx2"/>
              </a:solidFill>
              <a:latin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1854343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187447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813131" y="888249"/>
            <a:ext cx="3113279" cy="296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1. Click on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PUT/</a:t>
            </a:r>
            <a:r>
              <a:rPr lang="en" sz="16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endParaRPr lang="en-US" sz="160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2. Click on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Try it out</a:t>
            </a:r>
            <a:endParaRPr lang="en" sz="1600">
              <a:solidFill>
                <a:schemeClr val="bg1"/>
              </a:solidFill>
              <a:highlight>
                <a:srgbClr val="C0C0C0"/>
              </a:highlight>
              <a:latin typeface="Consolas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3. In the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id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text box enter 2</a:t>
            </a:r>
            <a:endParaRPr lang="en" sz="1800">
              <a:solidFill>
                <a:schemeClr val="tx2"/>
              </a:solidFill>
              <a:latin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4. Update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Request body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paste the JSON below and update </a:t>
            </a:r>
            <a:r>
              <a:rPr lang="en" sz="1600" err="1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isComplete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 to 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true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.</a:t>
            </a: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</a:rPr>
              <a:t>5. Click </a:t>
            </a:r>
            <a:r>
              <a:rPr lang="en" sz="1600">
                <a:solidFill>
                  <a:schemeClr val="bg1"/>
                </a:solidFill>
                <a:highlight>
                  <a:srgbClr val="C0C0C0"/>
                </a:highlight>
                <a:latin typeface="Consolas"/>
                <a:ea typeface="Roboto Condensed Light"/>
              </a:rPr>
              <a:t>Execute</a:t>
            </a: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F48E787-BE66-4573-B04F-35DDDAF22E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22048" r="8333" b="14517"/>
          <a:stretch/>
        </p:blipFill>
        <p:spPr>
          <a:xfrm>
            <a:off x="806570" y="2052892"/>
            <a:ext cx="4221514" cy="1716475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7303E4F-0FC6-483D-A293-C1DFC9EA26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19" t="33821" r="18182" b="28936"/>
          <a:stretch/>
        </p:blipFill>
        <p:spPr>
          <a:xfrm>
            <a:off x="5956506" y="2693158"/>
            <a:ext cx="2012970" cy="93447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0" name="Google Shape;242;p38">
            <a:extLst>
              <a:ext uri="{FF2B5EF4-FFF2-40B4-BE49-F238E27FC236}">
                <a16:creationId xmlns:a16="http://schemas.microsoft.com/office/drawing/2014/main" id="{769620CF-9238-4C05-83F2-044E81B73EFE}"/>
              </a:ext>
            </a:extLst>
          </p:cNvPr>
          <p:cNvSpPr txBox="1"/>
          <p:nvPr/>
        </p:nvSpPr>
        <p:spPr>
          <a:xfrm>
            <a:off x="171873" y="4676740"/>
            <a:ext cx="6800374" cy="46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test, scroll to </a:t>
            </a:r>
            <a:r>
              <a:rPr lang="en" sz="16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GET/</a:t>
            </a:r>
            <a:r>
              <a:rPr lang="en" sz="16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6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 sz="18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and now Water Plants is completed</a:t>
            </a:r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  <a:p>
            <a:endParaRPr lang="en" sz="1800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0945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494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Delete an item</a:t>
            </a:r>
            <a:endParaRPr lang="en-US"/>
          </a:p>
        </p:txBody>
      </p:sp>
      <p:sp>
        <p:nvSpPr>
          <p:cNvPr id="238" name="Google Shape;238;p38"/>
          <p:cNvSpPr txBox="1"/>
          <p:nvPr/>
        </p:nvSpPr>
        <p:spPr>
          <a:xfrm>
            <a:off x="997692" y="1421109"/>
            <a:ext cx="32253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To delete an existing item add the code below </a:t>
            </a:r>
            <a:r>
              <a:rPr lang="en" sz="1200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 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PUT/</a:t>
            </a:r>
            <a:r>
              <a:rPr lang="en" sz="1200" err="1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todos</a:t>
            </a:r>
            <a:r>
              <a:rPr lang="en" sz="1200">
                <a:highlight>
                  <a:srgbClr val="C0C0C0"/>
                </a:highlight>
                <a:latin typeface="Consolas"/>
                <a:ea typeface="Roboto Condensed Light"/>
                <a:sym typeface="Roboto Condensed Light"/>
              </a:rPr>
              <a:t>/{id}</a:t>
            </a:r>
            <a:r>
              <a:rPr lang="en" sz="1200">
                <a:latin typeface="Consolas"/>
                <a:ea typeface="Roboto Condensed Light"/>
                <a:sym typeface="Roboto Condensed Light"/>
              </a:rPr>
              <a:t> </a:t>
            </a:r>
            <a:r>
              <a:rPr lang="en">
                <a:solidFill>
                  <a:schemeClr val="tx2"/>
                </a:solidFill>
                <a:latin typeface="Roboto Condensed Light"/>
                <a:ea typeface="Roboto Condensed Light"/>
                <a:sym typeface="Roboto Condensed Light"/>
              </a:rPr>
              <a:t>we created above.</a:t>
            </a:r>
            <a:endParaRPr lang="en-US">
              <a:solidFill>
                <a:schemeClr val="tx2"/>
              </a:solidFill>
              <a:latin typeface="Roboto Condensed Light"/>
              <a:ea typeface="Roboto Condensed Light"/>
            </a:endParaRPr>
          </a:p>
        </p:txBody>
      </p:sp>
      <p:cxnSp>
        <p:nvCxnSpPr>
          <p:cNvPr id="240" name="Google Shape;240;p38"/>
          <p:cNvCxnSpPr/>
          <p:nvPr/>
        </p:nvCxnSpPr>
        <p:spPr>
          <a:xfrm>
            <a:off x="5175050" y="2130875"/>
            <a:ext cx="630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8"/>
          <p:cNvSpPr/>
          <p:nvPr/>
        </p:nvSpPr>
        <p:spPr>
          <a:xfrm>
            <a:off x="692346" y="1425370"/>
            <a:ext cx="4455600" cy="3002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AFFEE">
              <a:alpha val="282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/>
          <p:nvPr/>
        </p:nvSpPr>
        <p:spPr>
          <a:xfrm>
            <a:off x="5923744" y="1920636"/>
            <a:ext cx="3113279" cy="745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chemeClr val="tx2">
                    <a:lumMod val="95000"/>
                  </a:schemeClr>
                </a:solidFill>
                <a:ea typeface="Roboto Condensed Light"/>
                <a:sym typeface="Roboto Condensed Light"/>
              </a:rPr>
              <a:t>Now, try deleting an item.</a:t>
            </a:r>
            <a:endParaRPr lang="en-US" sz="1600">
              <a:solidFill>
                <a:schemeClr val="tx2">
                  <a:lumMod val="95000"/>
                </a:schemeClr>
              </a:solidFill>
              <a:ea typeface="Roboto Condensed Light"/>
            </a:endParaRPr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3092BC8D-EEAC-47C3-A9D3-12E4E95659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30" t="23936" r="10450" b="16755"/>
          <a:stretch/>
        </p:blipFill>
        <p:spPr>
          <a:xfrm>
            <a:off x="868311" y="2074644"/>
            <a:ext cx="4087879" cy="206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3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/>
          </a:p>
        </p:txBody>
      </p:sp>
      <p:sp>
        <p:nvSpPr>
          <p:cNvPr id="442" name="Google Shape;442;p48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443" name="Google Shape;443;p48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" name="Google Shape;444;p48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Let's work with a persistent database so your data will be saved even after you shut down your application.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818B0-5E25-4F4F-80BD-00E7461FE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Working with Databases</a:t>
            </a:r>
          </a:p>
        </p:txBody>
      </p:sp>
      <p:sp>
        <p:nvSpPr>
          <p:cNvPr id="4" name="Google Shape;444;p48">
            <a:extLst>
              <a:ext uri="{FF2B5EF4-FFF2-40B4-BE49-F238E27FC236}">
                <a16:creationId xmlns:a16="http://schemas.microsoft.com/office/drawing/2014/main" id="{B7D378B4-B020-4147-A32B-67C4B491791B}"/>
              </a:ext>
            </a:extLst>
          </p:cNvPr>
          <p:cNvSpPr txBox="1">
            <a:spLocks/>
          </p:cNvSpPr>
          <p:nvPr/>
        </p:nvSpPr>
        <p:spPr>
          <a:xfrm>
            <a:off x="1128635" y="1467108"/>
            <a:ext cx="7008656" cy="23249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We just learned how to build a basic CRUD application with an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in-memory database</a:t>
            </a:r>
            <a:r>
              <a:rPr lang="en" sz="1600">
                <a:solidFill>
                  <a:schemeClr val="tx2"/>
                </a:solidFill>
                <a:latin typeface="Roboto Condensed Light"/>
              </a:rPr>
              <a:t>. </a:t>
            </a:r>
            <a:endParaRPr lang="en-US" sz="1600">
              <a:solidFill>
                <a:schemeClr val="tx2"/>
              </a:solidFill>
              <a:latin typeface="Roboto Condensed Light"/>
            </a:endParaRPr>
          </a:p>
          <a:p>
            <a:endParaRPr lang="en" sz="1600">
              <a:solidFill>
                <a:schemeClr val="tx2"/>
              </a:solidFill>
              <a:latin typeface="Roboto Condensed Light"/>
            </a:endParaRPr>
          </a:p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Let's step it up notch and work with a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persistent database</a:t>
            </a:r>
            <a:r>
              <a:rPr lang="en" sz="1600">
                <a:solidFill>
                  <a:schemeClr val="tx2"/>
                </a:solidFill>
                <a:latin typeface="Roboto Condensed Light"/>
              </a:rPr>
              <a:t>. Meaning your data will be saved even after you shut down your application.</a:t>
            </a:r>
            <a:endParaRPr lang="en-US" sz="1600">
              <a:solidFill>
                <a:schemeClr val="tx2"/>
              </a:solidFill>
              <a:latin typeface="Roboto Condensed Light"/>
            </a:endParaRPr>
          </a:p>
          <a:p>
            <a:endParaRPr lang="en" sz="1600">
              <a:solidFill>
                <a:schemeClr val="tx2"/>
              </a:solidFill>
              <a:latin typeface="Roboto Condensed Light"/>
            </a:endParaRPr>
          </a:p>
          <a:p>
            <a:r>
              <a:rPr lang="en" sz="1600">
                <a:solidFill>
                  <a:schemeClr val="tx2"/>
                </a:solidFill>
                <a:latin typeface="Roboto Condensed Light"/>
              </a:rPr>
              <a:t>For this tutorial we will be using </a:t>
            </a:r>
            <a:r>
              <a:rPr lang="en" sz="1600" b="1">
                <a:solidFill>
                  <a:schemeClr val="bg2"/>
                </a:solidFill>
                <a:latin typeface="Roboto Condensed Light"/>
              </a:rPr>
              <a:t>SQLite database</a:t>
            </a:r>
            <a:r>
              <a:rPr lang="en" sz="1600" b="1">
                <a:solidFill>
                  <a:schemeClr val="tx2"/>
                </a:solidFill>
                <a:latin typeface="Roboto Condensed Light"/>
              </a:rPr>
              <a:t>.</a:t>
            </a:r>
            <a:endParaRPr lang="en" sz="1600">
              <a:solidFill>
                <a:schemeClr val="tx2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600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B8E8A-7AA0-4D28-8FE4-CB9754228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1" y="352850"/>
            <a:ext cx="5214300" cy="595926"/>
          </a:xfrm>
        </p:spPr>
        <p:txBody>
          <a:bodyPr/>
          <a:lstStyle/>
          <a:p>
            <a:r>
              <a:rPr lang="en-US"/>
              <a:t>Setup SQLite database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94F44C65-09E0-42C9-BD2F-78B2A97A9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" t="43448" r="6333" b="31724"/>
          <a:stretch/>
        </p:blipFill>
        <p:spPr>
          <a:xfrm>
            <a:off x="619432" y="1848043"/>
            <a:ext cx="6687698" cy="38720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4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1CC4C6-50E2-4465-8F14-21A774A42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0" t="46698" r="13669" b="33491"/>
          <a:stretch/>
        </p:blipFill>
        <p:spPr>
          <a:xfrm>
            <a:off x="619433" y="3044630"/>
            <a:ext cx="3811044" cy="38787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40086CB8-7297-4D6E-A87A-CE8EF25670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3" t="45333" r="7122" b="33333"/>
          <a:stretch/>
        </p:blipFill>
        <p:spPr>
          <a:xfrm>
            <a:off x="619433" y="4170914"/>
            <a:ext cx="6558577" cy="35032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Google Shape;444;p48">
            <a:extLst>
              <a:ext uri="{FF2B5EF4-FFF2-40B4-BE49-F238E27FC236}">
                <a16:creationId xmlns:a16="http://schemas.microsoft.com/office/drawing/2014/main" id="{BB71E8C9-3D4D-4C6E-A042-1EDBFF858CC2}"/>
              </a:ext>
            </a:extLst>
          </p:cNvPr>
          <p:cNvSpPr txBox="1">
            <a:spLocks/>
          </p:cNvSpPr>
          <p:nvPr/>
        </p:nvSpPr>
        <p:spPr>
          <a:xfrm>
            <a:off x="140248" y="1429714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solidFill>
                  <a:schemeClr val="tx2"/>
                </a:solidFill>
                <a:latin typeface="Roboto Condensed Light"/>
              </a:rPr>
              <a:t>SQLite EF Core Database Provider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can access many different databases through plug-in libraries called database providers.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Google Shape;444;p48">
            <a:extLst>
              <a:ext uri="{FF2B5EF4-FFF2-40B4-BE49-F238E27FC236}">
                <a16:creationId xmlns:a16="http://schemas.microsoft.com/office/drawing/2014/main" id="{91B6521B-D242-494C-922F-EA14CDEF2EA2}"/>
              </a:ext>
            </a:extLst>
          </p:cNvPr>
          <p:cNvSpPr txBox="1">
            <a:spLocks/>
          </p:cNvSpPr>
          <p:nvPr/>
        </p:nvSpPr>
        <p:spPr>
          <a:xfrm>
            <a:off x="2453900" y="74760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>
                <a:solidFill>
                  <a:schemeClr val="tx2"/>
                </a:solidFill>
                <a:latin typeface="Roboto Condensed Light"/>
              </a:rPr>
              <a:t>Install the following tools and packages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Google Shape;444;p48">
            <a:extLst>
              <a:ext uri="{FF2B5EF4-FFF2-40B4-BE49-F238E27FC236}">
                <a16:creationId xmlns:a16="http://schemas.microsoft.com/office/drawing/2014/main" id="{5E85223C-0063-406D-B93C-05DA8F3BBA15}"/>
              </a:ext>
            </a:extLst>
          </p:cNvPr>
          <p:cNvSpPr txBox="1">
            <a:spLocks/>
          </p:cNvSpPr>
          <p:nvPr/>
        </p:nvSpPr>
        <p:spPr>
          <a:xfrm>
            <a:off x="140247" y="2618802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b="1">
                <a:solidFill>
                  <a:schemeClr val="tx2"/>
                </a:solidFill>
                <a:latin typeface="Roboto Condensed Light"/>
              </a:rPr>
              <a:t>Entity Framework Core tools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tools for Entity Framework Core perform design-time development tasks. </a:t>
            </a:r>
          </a:p>
        </p:txBody>
      </p:sp>
      <p:sp>
        <p:nvSpPr>
          <p:cNvPr id="11" name="Google Shape;444;p48">
            <a:extLst>
              <a:ext uri="{FF2B5EF4-FFF2-40B4-BE49-F238E27FC236}">
                <a16:creationId xmlns:a16="http://schemas.microsoft.com/office/drawing/2014/main" id="{4A1CE460-F77B-4C9F-9F45-6DBEF318A09D}"/>
              </a:ext>
            </a:extLst>
          </p:cNvPr>
          <p:cNvSpPr txBox="1">
            <a:spLocks/>
          </p:cNvSpPr>
          <p:nvPr/>
        </p:nvSpPr>
        <p:spPr>
          <a:xfrm>
            <a:off x="140246" y="3771019"/>
            <a:ext cx="8824551" cy="352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err="1">
                <a:solidFill>
                  <a:schemeClr val="tx2"/>
                </a:solidFill>
                <a:latin typeface="Consolas"/>
              </a:rPr>
              <a:t>Microsoft.EntityFrameworkCore.Design</a:t>
            </a:r>
            <a:r>
              <a:rPr lang="en">
                <a:solidFill>
                  <a:schemeClr val="tx2"/>
                </a:solidFill>
                <a:latin typeface="Roboto Condensed Light"/>
              </a:rPr>
              <a:t>: contains all the design-time logic for EF core to create your database.</a:t>
            </a:r>
            <a:r>
              <a:rPr lang="en"/>
              <a:t> </a:t>
            </a:r>
            <a:endParaRPr lang="en">
              <a:solidFill>
                <a:schemeClr val="tx2"/>
              </a:solidFill>
              <a:latin typeface="Roboto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5102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ctrTitle"/>
          </p:nvPr>
        </p:nvSpPr>
        <p:spPr>
          <a:xfrm>
            <a:off x="1964851" y="205366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/>
              <a:t>Enable database creation</a:t>
            </a:r>
            <a:endParaRPr lang="en-US"/>
          </a:p>
        </p:txBody>
      </p:sp>
      <p:sp>
        <p:nvSpPr>
          <p:cNvPr id="260" name="Google Shape;260;p39"/>
          <p:cNvSpPr txBox="1">
            <a:spLocks noGrp="1"/>
          </p:cNvSpPr>
          <p:nvPr>
            <p:ph type="title" idx="2"/>
          </p:nvPr>
        </p:nvSpPr>
        <p:spPr>
          <a:xfrm>
            <a:off x="1261788" y="995802"/>
            <a:ext cx="4431474" cy="73606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" sz="1800"/>
              <a:t>Set the database connection string</a:t>
            </a:r>
            <a:endParaRPr lang="en-US" sz="1800"/>
          </a:p>
        </p:txBody>
      </p:sp>
      <p:sp>
        <p:nvSpPr>
          <p:cNvPr id="10" name="Google Shape;260;p39">
            <a:extLst>
              <a:ext uri="{FF2B5EF4-FFF2-40B4-BE49-F238E27FC236}">
                <a16:creationId xmlns:a16="http://schemas.microsoft.com/office/drawing/2014/main" id="{FCC8E001-C84E-4C01-B1C4-219515338402}"/>
              </a:ext>
            </a:extLst>
          </p:cNvPr>
          <p:cNvSpPr txBox="1">
            <a:spLocks/>
          </p:cNvSpPr>
          <p:nvPr/>
        </p:nvSpPr>
        <p:spPr>
          <a:xfrm>
            <a:off x="2317526" y="1885621"/>
            <a:ext cx="5473078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Migrate your data model to a SQLite database. Create a data model</a:t>
            </a:r>
            <a:endParaRPr lang="en-US"/>
          </a:p>
        </p:txBody>
      </p:sp>
      <p:sp>
        <p:nvSpPr>
          <p:cNvPr id="29" name="Google Shape;260;p39">
            <a:extLst>
              <a:ext uri="{FF2B5EF4-FFF2-40B4-BE49-F238E27FC236}">
                <a16:creationId xmlns:a16="http://schemas.microsoft.com/office/drawing/2014/main" id="{80E38E38-CFB4-4420-A860-588868F43284}"/>
              </a:ext>
            </a:extLst>
          </p:cNvPr>
          <p:cNvSpPr txBox="1">
            <a:spLocks/>
          </p:cNvSpPr>
          <p:nvPr/>
        </p:nvSpPr>
        <p:spPr>
          <a:xfrm>
            <a:off x="3580357" y="4051790"/>
            <a:ext cx="4459126" cy="736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1800"/>
              <a:t>Create your database and schema</a:t>
            </a:r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E8B430F-A856-4459-95BF-83B835BAA9AD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78369" y="1083471"/>
            <a:ext cx="1081588" cy="754500"/>
          </a:xfrm>
        </p:spPr>
        <p:txBody>
          <a:bodyPr/>
          <a:lstStyle/>
          <a:p>
            <a:r>
              <a:rPr lang="en-US"/>
              <a:t>01</a:t>
            </a:r>
          </a:p>
        </p:txBody>
      </p:sp>
      <p:sp>
        <p:nvSpPr>
          <p:cNvPr id="17" name="Title 15">
            <a:extLst>
              <a:ext uri="{FF2B5EF4-FFF2-40B4-BE49-F238E27FC236}">
                <a16:creationId xmlns:a16="http://schemas.microsoft.com/office/drawing/2014/main" id="{4ED841A1-7E35-4312-B85A-E8075DC8F114}"/>
              </a:ext>
            </a:extLst>
          </p:cNvPr>
          <p:cNvSpPr txBox="1">
            <a:spLocks/>
          </p:cNvSpPr>
          <p:nvPr/>
        </p:nvSpPr>
        <p:spPr>
          <a:xfrm>
            <a:off x="1261762" y="1927201"/>
            <a:ext cx="1155329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02</a:t>
            </a:r>
          </a:p>
        </p:txBody>
      </p:sp>
      <p:sp>
        <p:nvSpPr>
          <p:cNvPr id="38" name="Title 15">
            <a:extLst>
              <a:ext uri="{FF2B5EF4-FFF2-40B4-BE49-F238E27FC236}">
                <a16:creationId xmlns:a16="http://schemas.microsoft.com/office/drawing/2014/main" id="{2C17FEEB-D170-46A6-BB72-B2ADE2768DD0}"/>
              </a:ext>
            </a:extLst>
          </p:cNvPr>
          <p:cNvSpPr txBox="1">
            <a:spLocks/>
          </p:cNvSpPr>
          <p:nvPr/>
        </p:nvSpPr>
        <p:spPr>
          <a:xfrm>
            <a:off x="2413978" y="4222420"/>
            <a:ext cx="1173765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Exo 2"/>
              <a:buNone/>
              <a:defRPr sz="6000" b="1" i="0" u="none" strike="noStrike" cap="none">
                <a:solidFill>
                  <a:schemeClr val="dk2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chemeClr val="dk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-US"/>
              <a:t>03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FED4E86-2C88-4036-A7C3-D4930A77C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31" t="31925" r="14815" b="22280"/>
          <a:stretch/>
        </p:blipFill>
        <p:spPr>
          <a:xfrm>
            <a:off x="2416892" y="2719827"/>
            <a:ext cx="3239414" cy="1331332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78493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Set connection string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914447" y="1146006"/>
            <a:ext cx="7257537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1600"/>
              <a:t>In 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Program.cs</a:t>
            </a:r>
            <a:r>
              <a:rPr lang="en" sz="1600"/>
              <a:t> below your app builder 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var builder = 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WebApplication.CreateBuilder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(</a:t>
            </a:r>
            <a:r>
              <a:rPr lang="en" sz="16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args</a:t>
            </a:r>
            <a:r>
              <a:rPr lang="en" sz="16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);</a:t>
            </a:r>
            <a:r>
              <a:rPr lang="en" sz="1600"/>
              <a:t> add a connection string.</a:t>
            </a:r>
            <a:endParaRPr lang="en-US" sz="160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04524636-9E7E-4C47-88C1-666781A33B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2" t="46969" r="7094" b="30263"/>
          <a:stretch/>
        </p:blipFill>
        <p:spPr>
          <a:xfrm>
            <a:off x="269158" y="2605616"/>
            <a:ext cx="8604940" cy="46740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15851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>
            <a:spLocks noGrp="1"/>
          </p:cNvSpPr>
          <p:nvPr>
            <p:ph type="ctrTitle"/>
          </p:nvPr>
        </p:nvSpPr>
        <p:spPr>
          <a:xfrm>
            <a:off x="2422690" y="-637106"/>
            <a:ext cx="4309403" cy="16551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Add context to your services</a:t>
            </a:r>
            <a:endParaRPr lang="en-US"/>
          </a:p>
        </p:txBody>
      </p:sp>
      <p:sp>
        <p:nvSpPr>
          <p:cNvPr id="188" name="Google Shape;188;p34"/>
          <p:cNvSpPr txBox="1">
            <a:spLocks noGrp="1"/>
          </p:cNvSpPr>
          <p:nvPr>
            <p:ph type="subTitle" idx="1"/>
          </p:nvPr>
        </p:nvSpPr>
        <p:spPr>
          <a:xfrm>
            <a:off x="914447" y="1146006"/>
            <a:ext cx="7257537" cy="5443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/>
              <a:t>Now we are going to replace the in-memory database with a persistent database.</a:t>
            </a:r>
            <a:endParaRPr lang="en-US"/>
          </a:p>
          <a:p>
            <a:endParaRPr lang="en" sz="1600"/>
          </a:p>
          <a:p>
            <a:r>
              <a:rPr lang="en" sz="1600"/>
              <a:t>Replace your current in-memory database implementation </a:t>
            </a:r>
            <a:r>
              <a:rPr lang="en" sz="1600" err="1">
                <a:latin typeface="Consolas"/>
              </a:rPr>
              <a:t>builder.Services.AddDbContext</a:t>
            </a:r>
            <a:r>
              <a:rPr lang="en" sz="1600">
                <a:latin typeface="Consolas"/>
              </a:rPr>
              <a:t>&lt;</a:t>
            </a:r>
            <a:r>
              <a:rPr lang="en" sz="1600" err="1">
                <a:latin typeface="Consolas"/>
              </a:rPr>
              <a:t>TodoDb</a:t>
            </a:r>
            <a:r>
              <a:rPr lang="en" sz="1600">
                <a:latin typeface="Consolas"/>
              </a:rPr>
              <a:t>&gt;(options =&gt; </a:t>
            </a:r>
            <a:r>
              <a:rPr lang="en" sz="1600" err="1">
                <a:latin typeface="Consolas"/>
              </a:rPr>
              <a:t>options.UseInMemoryDatabase</a:t>
            </a:r>
            <a:r>
              <a:rPr lang="en" sz="1600">
                <a:latin typeface="Consolas"/>
              </a:rPr>
              <a:t>("items"));</a:t>
            </a:r>
            <a:r>
              <a:rPr lang="en" sz="1600"/>
              <a:t> in your build services with the SQLite one below:</a:t>
            </a:r>
            <a:endParaRPr lang="en"/>
          </a:p>
          <a:p>
            <a:pPr marL="0" indent="0"/>
            <a:endParaRPr lang="en" sz="1600"/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FD4E23-1B01-4D75-B028-619EFA71E4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87" t="46798" r="11545" b="34483"/>
          <a:stretch/>
        </p:blipFill>
        <p:spPr>
          <a:xfrm>
            <a:off x="1264675" y="3308289"/>
            <a:ext cx="6604241" cy="54245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2438521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86B3-22BC-4C75-9F50-24678ED54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80657"/>
          </a:xfrm>
        </p:spPr>
        <p:txBody>
          <a:bodyPr/>
          <a:lstStyle/>
          <a:p>
            <a:r>
              <a:rPr lang="en-US"/>
              <a:t>Migrate data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E9EC8-9434-4933-8F9A-9D92DADBD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68" y="1226531"/>
            <a:ext cx="6676817" cy="781580"/>
          </a:xfrm>
        </p:spPr>
        <p:txBody>
          <a:bodyPr/>
          <a:lstStyle/>
          <a:p>
            <a:r>
              <a:rPr lang="en-US" sz="1600"/>
              <a:t>With EF Core migration tool, you can now start your first migration </a:t>
            </a:r>
            <a:r>
              <a:rPr lang="en-US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InitialCreate</a:t>
            </a:r>
            <a:r>
              <a:rPr lang="en-US" sz="1600"/>
              <a:t>. In a terminal window, run the </a:t>
            </a:r>
            <a:r>
              <a:rPr lang="en-US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migrations</a:t>
            </a:r>
            <a:r>
              <a:rPr lang="en-US" sz="1600"/>
              <a:t> command below:</a:t>
            </a:r>
            <a:endParaRPr lang="en-US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65BCDF-0DEA-4C89-869A-66B9F1907FC3}"/>
              </a:ext>
            </a:extLst>
          </p:cNvPr>
          <p:cNvSpPr txBox="1">
            <a:spLocks/>
          </p:cNvSpPr>
          <p:nvPr/>
        </p:nvSpPr>
        <p:spPr>
          <a:xfrm>
            <a:off x="1242810" y="2922596"/>
            <a:ext cx="6603074" cy="7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600"/>
              <a:t>EF Core will create a folder called Migrations in your project directory containing two files</a:t>
            </a:r>
            <a:endParaRPr lang="en-US" sz="1600" i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0634B86A-8AE8-4272-9EE9-AE1A95C43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8" t="46154" r="11111" b="32417"/>
          <a:stretch/>
        </p:blipFill>
        <p:spPr>
          <a:xfrm>
            <a:off x="2794819" y="2112078"/>
            <a:ext cx="3460926" cy="360949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5FF7448-DF67-4B9A-A13E-327F396E7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475" y="3885125"/>
            <a:ext cx="2305050" cy="581025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488037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you need</a:t>
            </a:r>
            <a:endParaRPr lang="en-US"/>
          </a:p>
        </p:txBody>
      </p:sp>
      <p:sp>
        <p:nvSpPr>
          <p:cNvPr id="180" name="Google Shape;180;p33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01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81" name="Google Shape;181;p33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A4E0754-D88D-4ED0-AA47-761797675A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286B3-22BC-4C75-9F50-24678ED545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680657"/>
          </a:xfrm>
        </p:spPr>
        <p:txBody>
          <a:bodyPr/>
          <a:lstStyle/>
          <a:p>
            <a:r>
              <a:rPr lang="en-US"/>
              <a:t>Create your database and schema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E9EC8-9434-4933-8F9A-9D92DADBDB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9068" y="1226531"/>
            <a:ext cx="6676817" cy="781580"/>
          </a:xfrm>
        </p:spPr>
        <p:txBody>
          <a:bodyPr/>
          <a:lstStyle/>
          <a:p>
            <a:r>
              <a:rPr lang="en-US" sz="1600"/>
              <a:t>Now that you have completed the migration, you can use it to create your database and schema. In a terminal window, run the </a:t>
            </a:r>
            <a:r>
              <a:rPr lang="en-US" sz="1400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database update</a:t>
            </a:r>
            <a:r>
              <a:rPr lang="en-US" sz="1600"/>
              <a:t> command below to apply migrations to a database: 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265BCDF-0DEA-4C89-869A-66B9F1907FC3}"/>
              </a:ext>
            </a:extLst>
          </p:cNvPr>
          <p:cNvSpPr txBox="1">
            <a:spLocks/>
          </p:cNvSpPr>
          <p:nvPr/>
        </p:nvSpPr>
        <p:spPr>
          <a:xfrm>
            <a:off x="1242810" y="3106951"/>
            <a:ext cx="6603074" cy="7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sz="1600"/>
              <a:t>You should see a newly created </a:t>
            </a:r>
            <a:r>
              <a:rPr lang="en-US" sz="1400" err="1">
                <a:solidFill>
                  <a:srgbClr val="000000"/>
                </a:solidFill>
                <a:highlight>
                  <a:srgbClr val="C0C0C0"/>
                </a:highlight>
                <a:latin typeface="Consolas"/>
              </a:rPr>
              <a:t>todos.db</a:t>
            </a:r>
            <a:r>
              <a:rPr lang="en-US" sz="1600"/>
              <a:t> file in your project directory </a:t>
            </a:r>
            <a:r>
              <a:rPr lang="en-US" sz="1600" i="1"/>
              <a:t>(see image below)</a:t>
            </a:r>
            <a:endParaRPr lang="en-US"/>
          </a:p>
          <a:p>
            <a:br>
              <a:rPr lang="en-US"/>
            </a:br>
            <a:endParaRPr lang="en-US"/>
          </a:p>
        </p:txBody>
      </p:sp>
      <p:pic>
        <p:nvPicPr>
          <p:cNvPr id="4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41DF8A8-9A20-438C-9DE5-950F3E28E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08" t="49778" r="15625" b="33333"/>
          <a:stretch/>
        </p:blipFill>
        <p:spPr>
          <a:xfrm>
            <a:off x="2693424" y="2260161"/>
            <a:ext cx="3626400" cy="41574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7FCDACB0-1994-412F-8EED-A7D5C309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854" y="3873295"/>
            <a:ext cx="3267075" cy="632337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349739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3"/>
          <p:cNvSpPr txBox="1">
            <a:spLocks noGrp="1"/>
          </p:cNvSpPr>
          <p:nvPr>
            <p:ph type="subTitle" idx="1"/>
          </p:nvPr>
        </p:nvSpPr>
        <p:spPr>
          <a:xfrm>
            <a:off x="2152500" y="2494850"/>
            <a:ext cx="4839000" cy="5238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Happy Coding!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608" name="Google Shape;608;p53"/>
          <p:cNvSpPr txBox="1">
            <a:spLocks noGrp="1"/>
          </p:cNvSpPr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THANKS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609" name="Google Shape;609;p53"/>
          <p:cNvCxnSpPr/>
          <p:nvPr/>
        </p:nvCxnSpPr>
        <p:spPr>
          <a:xfrm rot="10800000">
            <a:off x="8156400" y="630088"/>
            <a:ext cx="1236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53"/>
          <p:cNvCxnSpPr/>
          <p:nvPr/>
        </p:nvCxnSpPr>
        <p:spPr>
          <a:xfrm rot="10800000">
            <a:off x="-125" y="4765850"/>
            <a:ext cx="95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50352E9-3F24-422D-AD07-5636E38D4ACA}"/>
              </a:ext>
            </a:extLst>
          </p:cNvPr>
          <p:cNvSpPr txBox="1"/>
          <p:nvPr/>
        </p:nvSpPr>
        <p:spPr>
          <a:xfrm>
            <a:off x="3200399" y="2343149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261060" y="135271"/>
            <a:ext cx="298077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Getting Started</a:t>
            </a:r>
            <a:endParaRPr lang="en-US"/>
          </a:p>
        </p:txBody>
      </p:sp>
      <p:cxnSp>
        <p:nvCxnSpPr>
          <p:cNvPr id="162" name="Google Shape;162;p32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954058" y="1517084"/>
            <a:ext cx="3845502" cy="2459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000"/>
              <a:t>Here's what you'll need for this workshop:</a:t>
            </a:r>
            <a:endParaRPr lang="en-US" sz="2000"/>
          </a:p>
        </p:txBody>
      </p:sp>
      <p:sp>
        <p:nvSpPr>
          <p:cNvPr id="170" name="Google Shape;170;p32"/>
          <p:cNvSpPr txBox="1">
            <a:spLocks noGrp="1"/>
          </p:cNvSpPr>
          <p:nvPr>
            <p:ph type="subTitle" idx="17"/>
          </p:nvPr>
        </p:nvSpPr>
        <p:spPr>
          <a:xfrm>
            <a:off x="3990929" y="1759902"/>
            <a:ext cx="3739074" cy="10517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buFont typeface="Arial"/>
              <a:buChar char="•"/>
            </a:pPr>
            <a:r>
              <a:rPr lang="en" sz="2000">
                <a:hlinkClick r:id="rId3"/>
              </a:rPr>
              <a:t>.NET 6 SDK</a:t>
            </a:r>
            <a:endParaRPr lang="en" sz="2000"/>
          </a:p>
          <a:p>
            <a:pPr marL="171450" indent="-171450">
              <a:buFont typeface="Arial"/>
              <a:buChar char="•"/>
            </a:pPr>
            <a:r>
              <a:rPr lang="en" sz="2000"/>
              <a:t>An editor of your choice, such as VS Code or Visual Studio</a:t>
            </a:r>
          </a:p>
          <a:p>
            <a:pPr marL="171450" indent="-171450">
              <a:buFont typeface="Arial"/>
              <a:buChar char="•"/>
            </a:pPr>
            <a:r>
              <a:rPr lang="en" sz="2000">
                <a:hlinkClick r:id="rId4"/>
              </a:rPr>
              <a:t>SQLite</a:t>
            </a:r>
          </a:p>
          <a:p>
            <a:pPr marL="171450" indent="-171450">
              <a:buFont typeface="Arial"/>
              <a:buChar char="•"/>
            </a:pPr>
            <a:endParaRPr lang="en" sz="2000"/>
          </a:p>
        </p:txBody>
      </p:sp>
      <p:sp>
        <p:nvSpPr>
          <p:cNvPr id="34" name="Google Shape;170;p32">
            <a:extLst>
              <a:ext uri="{FF2B5EF4-FFF2-40B4-BE49-F238E27FC236}">
                <a16:creationId xmlns:a16="http://schemas.microsoft.com/office/drawing/2014/main" id="{BF6E609E-E14A-491D-AE59-DCA710ADEBBD}"/>
              </a:ext>
            </a:extLst>
          </p:cNvPr>
          <p:cNvSpPr txBox="1">
            <a:spLocks/>
          </p:cNvSpPr>
          <p:nvPr/>
        </p:nvSpPr>
        <p:spPr>
          <a:xfrm>
            <a:off x="3990929" y="3271611"/>
            <a:ext cx="3739074" cy="1051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Condensed Light"/>
              <a:buNone/>
              <a:defRPr sz="9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" sz="2000"/>
              <a:t>If you do not have an editor, you can download both VS Code and the .NET 6 SDK...</a:t>
            </a:r>
            <a:endParaRPr lang="en-US"/>
          </a:p>
          <a:p>
            <a:pPr marL="457200" lvl="1" indent="0"/>
            <a:r>
              <a:rPr lang="en" sz="2000"/>
              <a:t>For </a:t>
            </a:r>
            <a:r>
              <a:rPr lang="en" sz="2000">
                <a:hlinkClick r:id="rId5"/>
              </a:rPr>
              <a:t>macOS</a:t>
            </a:r>
            <a:endParaRPr lang="en" sz="2000"/>
          </a:p>
          <a:p>
            <a:pPr marL="457200" lvl="1" indent="0"/>
            <a:r>
              <a:rPr lang="en" sz="2000"/>
              <a:t>For </a:t>
            </a:r>
            <a:r>
              <a:rPr lang="en" sz="2000">
                <a:hlinkClick r:id="rId6"/>
              </a:rPr>
              <a:t>Windows</a:t>
            </a:r>
            <a:endParaRPr lang="en" sz="2000"/>
          </a:p>
        </p:txBody>
      </p:sp>
    </p:spTree>
    <p:extLst>
      <p:ext uri="{BB962C8B-B14F-4D97-AF65-F5344CB8AC3E}">
        <p14:creationId xmlns:p14="http://schemas.microsoft.com/office/powerpoint/2010/main" val="3086226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Learning Objectives</a:t>
            </a:r>
            <a:endParaRPr lang="en-US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Minimal APIs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Learn what a minimal API is and when you should use one.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CRUD applications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62900" y="1926137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lt2"/>
                </a:solidFill>
              </a:rPr>
              <a:t>Learn what a basic CRUD application is. Create your own minimal API for a Todo list . You will learn how to dynamically create, read, update, and delete Todo list items.</a:t>
            </a:r>
            <a:endParaRPr lang="en-US">
              <a:solidFill>
                <a:schemeClr val="lt2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Learn how to create a persistent database with SQLite.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Graphic 2" descr="Lightbulb outline">
            <a:extLst>
              <a:ext uri="{FF2B5EF4-FFF2-40B4-BE49-F238E27FC236}">
                <a16:creationId xmlns:a16="http://schemas.microsoft.com/office/drawing/2014/main" id="{08609B87-CFA2-41ED-946B-D98F1152D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0611" y="1888106"/>
            <a:ext cx="914400" cy="914400"/>
          </a:xfrm>
          <a:prstGeom prst="rect">
            <a:avLst/>
          </a:prstGeom>
        </p:spPr>
      </p:pic>
      <p:pic>
        <p:nvPicPr>
          <p:cNvPr id="3" name="Graphic 3" descr="Clipboard Checked outline">
            <a:extLst>
              <a:ext uri="{FF2B5EF4-FFF2-40B4-BE49-F238E27FC236}">
                <a16:creationId xmlns:a16="http://schemas.microsoft.com/office/drawing/2014/main" id="{30A48168-55C5-4370-8E81-09D579EF3A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3376163"/>
            <a:ext cx="914400" cy="914400"/>
          </a:xfrm>
          <a:prstGeom prst="rect">
            <a:avLst/>
          </a:prstGeom>
        </p:spPr>
      </p:pic>
      <p:pic>
        <p:nvPicPr>
          <p:cNvPr id="4" name="Graphic 4" descr="Continuous Improvement outline">
            <a:extLst>
              <a:ext uri="{FF2B5EF4-FFF2-40B4-BE49-F238E27FC236}">
                <a16:creationId xmlns:a16="http://schemas.microsoft.com/office/drawing/2014/main" id="{9600F28D-0D3F-48F5-8823-C348BD5BA3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38026" y="1823408"/>
            <a:ext cx="1108494" cy="11084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46301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What are minimal APIs?</a:t>
            </a:r>
            <a:endParaRPr lang="en-US"/>
          </a:p>
        </p:txBody>
      </p:sp>
      <p:sp>
        <p:nvSpPr>
          <p:cNvPr id="220" name="Google Shape;220;p36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02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221" name="Google Shape;221;p3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2"/>
          <p:cNvSpPr txBox="1">
            <a:spLocks noGrp="1"/>
          </p:cNvSpPr>
          <p:nvPr>
            <p:ph type="ctrTitle"/>
          </p:nvPr>
        </p:nvSpPr>
        <p:spPr>
          <a:xfrm>
            <a:off x="-273567" y="347279"/>
            <a:ext cx="3515398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Let's take a step back...</a:t>
            </a:r>
            <a:br>
              <a:rPr lang="en"/>
            </a:br>
            <a:r>
              <a:rPr lang="en"/>
              <a:t>What is an API?</a:t>
            </a:r>
            <a:endParaRPr lang="en-US"/>
          </a:p>
        </p:txBody>
      </p:sp>
      <p:cxnSp>
        <p:nvCxnSpPr>
          <p:cNvPr id="162" name="Google Shape;162;p32"/>
          <p:cNvCxnSpPr/>
          <p:nvPr/>
        </p:nvCxnSpPr>
        <p:spPr>
          <a:xfrm>
            <a:off x="3057564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32"/>
          <p:cNvSpPr txBox="1">
            <a:spLocks noGrp="1"/>
          </p:cNvSpPr>
          <p:nvPr>
            <p:ph type="ctrTitle" idx="16"/>
          </p:nvPr>
        </p:nvSpPr>
        <p:spPr>
          <a:xfrm>
            <a:off x="3216641" y="23812"/>
            <a:ext cx="5006936" cy="50944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/>
              <a:t>💡</a:t>
            </a:r>
            <a:r>
              <a:rPr lang="en" sz="2000"/>
              <a:t>API</a:t>
            </a:r>
            <a:r>
              <a:rPr lang="en" sz="2000" b="0"/>
              <a:t> stands for Application </a:t>
            </a:r>
            <a:r>
              <a:rPr lang="en-US" sz="2000" b="0">
                <a:latin typeface="Segoe UI"/>
                <a:cs typeface="Segoe UI"/>
              </a:rPr>
              <a:t> </a:t>
            </a:r>
            <a:r>
              <a:rPr lang="en" sz="2000" b="0"/>
              <a:t>Programming Interface </a:t>
            </a:r>
            <a:br>
              <a:rPr lang="en" sz="2000" b="0"/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These are collections of operations that you can invoke on a machine either locally or remotely.</a:t>
            </a:r>
            <a:br>
              <a:rPr lang="en-US" sz="1600" b="0">
                <a:solidFill>
                  <a:schemeClr val="tx2"/>
                </a:solidFill>
                <a:latin typeface="Roboto Condensed Light"/>
              </a:rPr>
            </a:br>
            <a:br>
              <a:rPr lang="en-US" sz="1600" b="0">
                <a:latin typeface="Roboto Condensed Light"/>
                <a:cs typeface="Segoe UI"/>
              </a:rPr>
            </a:br>
            <a:r>
              <a:rPr lang="en-US" sz="1600" b="0">
                <a:latin typeface="Segoe UI"/>
                <a:cs typeface="Segoe UI"/>
              </a:rPr>
              <a:t>🖥</a:t>
            </a:r>
            <a:r>
              <a:rPr lang="en-US" sz="2000" b="0">
                <a:cs typeface="Segoe UI"/>
              </a:rPr>
              <a:t>️ </a:t>
            </a:r>
            <a:r>
              <a:rPr lang="en-US" sz="2000"/>
              <a:t>Web APIs</a:t>
            </a:r>
            <a:r>
              <a:rPr lang="en-US" sz="2000" b="0"/>
              <a:t> are operations you can invoke over HTTP</a:t>
            </a:r>
            <a:br>
              <a:rPr lang="en-US" sz="2000" b="0"/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This allows you to leverage the functionality that those operations provide. </a:t>
            </a:r>
            <a:endParaRPr lang="en-US"/>
          </a:p>
          <a:p>
            <a:br>
              <a:rPr lang="en-US" sz="1600" b="0"/>
            </a:br>
            <a:r>
              <a:rPr lang="en-US" sz="2000" b="0"/>
              <a:t>❗</a:t>
            </a:r>
            <a:r>
              <a:rPr lang="en-US" sz="2000">
                <a:latin typeface="Segoe UI"/>
                <a:cs typeface="Segoe UI"/>
              </a:rPr>
              <a:t>Building an API can be complex</a:t>
            </a:r>
            <a:r>
              <a:rPr lang="en-US" sz="1600" b="0">
                <a:latin typeface="Segoe UI"/>
                <a:cs typeface="Segoe UI"/>
              </a:rPr>
              <a:t> </a:t>
            </a:r>
            <a:br>
              <a:rPr lang="en-US" sz="1600" b="0">
                <a:latin typeface="Segoe UI"/>
                <a:cs typeface="Segoe UI"/>
              </a:rPr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They need to support many features like routing, reading and writing to data storage, and authentication.</a:t>
            </a:r>
            <a:br>
              <a:rPr lang="en-US" b="0">
                <a:solidFill>
                  <a:schemeClr val="tx2"/>
                </a:solidFill>
                <a:latin typeface="Roboto Condensed Light"/>
              </a:rPr>
            </a:br>
            <a:r>
              <a:rPr lang="en-US" b="0">
                <a:solidFill>
                  <a:schemeClr val="tx2"/>
                </a:solidFill>
                <a:latin typeface="Roboto Condensed Light"/>
              </a:rPr>
              <a:t>This is where </a:t>
            </a:r>
            <a:r>
              <a:rPr lang="en-US">
                <a:solidFill>
                  <a:schemeClr val="tx2"/>
                </a:solidFill>
                <a:latin typeface="Roboto Condensed Light"/>
              </a:rPr>
              <a:t>minimal APIs</a:t>
            </a:r>
            <a:r>
              <a:rPr lang="en-US" b="0">
                <a:solidFill>
                  <a:schemeClr val="tx2"/>
                </a:solidFill>
                <a:latin typeface="Roboto Condensed Light"/>
              </a:rPr>
              <a:t> come it!</a:t>
            </a:r>
          </a:p>
          <a:p>
            <a:endParaRPr lang="en" sz="2000" b="0">
              <a:solidFill>
                <a:srgbClr val="00FF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78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Minimal APIs</a:t>
            </a:r>
            <a:endParaRPr lang="en-US"/>
          </a:p>
        </p:txBody>
      </p:sp>
      <p:sp>
        <p:nvSpPr>
          <p:cNvPr id="274" name="Google Shape;274;p40"/>
          <p:cNvSpPr txBox="1">
            <a:spLocks noGrp="1"/>
          </p:cNvSpPr>
          <p:nvPr>
            <p:ph type="ctrTitle" idx="2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Minimal First </a:t>
            </a:r>
            <a:endParaRPr lang="en" b="0"/>
          </a:p>
        </p:txBody>
      </p:sp>
      <p:sp>
        <p:nvSpPr>
          <p:cNvPr id="275" name="Google Shape;275;p4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Build an API in C# with just 3 lines of code.</a:t>
            </a:r>
            <a:endParaRPr lang="en">
              <a:solidFill>
                <a:schemeClr val="l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sp>
        <p:nvSpPr>
          <p:cNvPr id="276" name="Google Shape;276;p40"/>
          <p:cNvSpPr txBox="1">
            <a:spLocks noGrp="1"/>
          </p:cNvSpPr>
          <p:nvPr>
            <p:ph type="ctrTitle" idx="3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>
                <a:solidFill>
                  <a:schemeClr val="dk2"/>
                </a:solidFill>
              </a:rPr>
              <a:t>Grows With You </a:t>
            </a:r>
            <a:endParaRPr lang="en" b="0">
              <a:solidFill>
                <a:schemeClr val="dk2"/>
              </a:solidFill>
            </a:endParaRPr>
          </a:p>
        </p:txBody>
      </p:sp>
      <p:sp>
        <p:nvSpPr>
          <p:cNvPr id="277" name="Google Shape;277;p40"/>
          <p:cNvSpPr txBox="1">
            <a:spLocks noGrp="1"/>
          </p:cNvSpPr>
          <p:nvPr>
            <p:ph type="subTitle" idx="4"/>
          </p:nvPr>
        </p:nvSpPr>
        <p:spPr>
          <a:xfrm>
            <a:off x="3462900" y="3090703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>
                <a:solidFill>
                  <a:schemeClr val="tx2"/>
                </a:solidFill>
              </a:rPr>
              <a:t>The C# ecosystem powers the most productive applications on the web and will support your project, no matter the size.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278" name="Google Shape;278;p40"/>
          <p:cNvSpPr txBox="1">
            <a:spLocks noGrp="1"/>
          </p:cNvSpPr>
          <p:nvPr>
            <p:ph type="ctrTitle" idx="5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Incredibly Fast </a:t>
            </a:r>
            <a:endParaRPr lang="en-US"/>
          </a:p>
        </p:txBody>
      </p:sp>
      <p:sp>
        <p:nvSpPr>
          <p:cNvPr id="279" name="Google Shape;279;p40"/>
          <p:cNvSpPr txBox="1">
            <a:spLocks noGrp="1"/>
          </p:cNvSpPr>
          <p:nvPr>
            <p:ph type="subTitle" idx="6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Proven to be one of the fastest web servers in the world, serving more than 4 million requests per second.</a:t>
            </a:r>
            <a:endParaRPr lang="en-US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2"/>
              </a:solidFill>
            </a:endParaRPr>
          </a:p>
        </p:txBody>
      </p:sp>
      <p:cxnSp>
        <p:nvCxnSpPr>
          <p:cNvPr id="280" name="Google Shape;280;p40"/>
          <p:cNvCxnSpPr/>
          <p:nvPr/>
        </p:nvCxnSpPr>
        <p:spPr>
          <a:xfrm>
            <a:off x="32352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40"/>
          <p:cNvCxnSpPr/>
          <p:nvPr/>
        </p:nvCxnSpPr>
        <p:spPr>
          <a:xfrm>
            <a:off x="5908800" y="2186175"/>
            <a:ext cx="0" cy="164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75;p40">
            <a:extLst>
              <a:ext uri="{FF2B5EF4-FFF2-40B4-BE49-F238E27FC236}">
                <a16:creationId xmlns:a16="http://schemas.microsoft.com/office/drawing/2014/main" id="{705220DF-BCD8-4222-A818-78A1EE18D898}"/>
              </a:ext>
            </a:extLst>
          </p:cNvPr>
          <p:cNvSpPr txBox="1">
            <a:spLocks/>
          </p:cNvSpPr>
          <p:nvPr/>
        </p:nvSpPr>
        <p:spPr>
          <a:xfrm>
            <a:off x="2112544" y="827827"/>
            <a:ext cx="5066201" cy="597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chemeClr val="lt2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US"/>
              <a:t>Minimal APIs are a</a:t>
            </a:r>
            <a:r>
              <a:rPr lang="en-US" b="1"/>
              <a:t> low ceremony</a:t>
            </a:r>
            <a:r>
              <a:rPr lang="en-US"/>
              <a:t> way to build HTTP APIs in ASP.NET Core. Minimal APIs hook into ASP.NET Core’s hosting and routing capabilities and allow you to create fully functioning APIs with just a few lines of code.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29B1D-BF0C-4BCB-B7C7-800EE1F79744}"/>
              </a:ext>
            </a:extLst>
          </p:cNvPr>
          <p:cNvSpPr txBox="1"/>
          <p:nvPr/>
        </p:nvSpPr>
        <p:spPr>
          <a:xfrm>
            <a:off x="1399636" y="1857914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>
                <a:solidFill>
                  <a:srgbClr val="00FFCD"/>
                </a:solidFill>
                <a:latin typeface="Exo 2"/>
              </a:rPr>
              <a:t>🍃</a:t>
            </a:r>
            <a:endParaRPr lang="en-US" sz="36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7AABCF-F6D8-4DEC-9774-D0324E4A9489}"/>
              </a:ext>
            </a:extLst>
          </p:cNvPr>
          <p:cNvSpPr txBox="1"/>
          <p:nvPr/>
        </p:nvSpPr>
        <p:spPr>
          <a:xfrm>
            <a:off x="4127740" y="1857914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3600"/>
              <a:t>🌱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CA3555-3D6B-430C-A836-223507058486}"/>
              </a:ext>
            </a:extLst>
          </p:cNvPr>
          <p:cNvSpPr txBox="1"/>
          <p:nvPr/>
        </p:nvSpPr>
        <p:spPr>
          <a:xfrm>
            <a:off x="6801928" y="1857913"/>
            <a:ext cx="8885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" sz="3600" b="1"/>
              <a:t>⚡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91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1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Build a Todo API</a:t>
            </a:r>
            <a:endParaRPr lang="en-US"/>
          </a:p>
        </p:txBody>
      </p:sp>
      <p:sp>
        <p:nvSpPr>
          <p:cNvPr id="318" name="Google Shape;318;p41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03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319" name="Google Shape;319;p41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1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/>
              <a:t>Getting started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Newsletter by Slidesgo">
  <a:themeElements>
    <a:clrScheme name="Simple Light">
      <a:dk1>
        <a:srgbClr val="AAFFEE"/>
      </a:dk1>
      <a:lt1>
        <a:srgbClr val="05214A"/>
      </a:lt1>
      <a:dk2>
        <a:srgbClr val="00FFCD"/>
      </a:dk2>
      <a:lt2>
        <a:srgbClr val="FFFFFF"/>
      </a:lt2>
      <a:accent1>
        <a:srgbClr val="98FFEA"/>
      </a:accent1>
      <a:accent2>
        <a:srgbClr val="62F8DA"/>
      </a:accent2>
      <a:accent3>
        <a:srgbClr val="28497A"/>
      </a:accent3>
      <a:accent4>
        <a:srgbClr val="1A4079"/>
      </a:accent4>
      <a:accent5>
        <a:srgbClr val="041B3D"/>
      </a:accent5>
      <a:accent6>
        <a:srgbClr val="092A5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31</Slides>
  <Notes>27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Tech Newsletter by Slidesgo</vt:lpstr>
      <vt:lpstr>Minimal APIs</vt:lpstr>
      <vt:lpstr>Agenda</vt:lpstr>
      <vt:lpstr>What you need</vt:lpstr>
      <vt:lpstr>Getting Started</vt:lpstr>
      <vt:lpstr>Learning Objectives</vt:lpstr>
      <vt:lpstr>What are minimal APIs?</vt:lpstr>
      <vt:lpstr>Let's take a step back... What is an API?</vt:lpstr>
      <vt:lpstr>Minimal APIs</vt:lpstr>
      <vt:lpstr>Build a Todo API</vt:lpstr>
      <vt:lpstr>Create and run your Todo API</vt:lpstr>
      <vt:lpstr>Add a new route</vt:lpstr>
      <vt:lpstr>Bonus: Configure OpenAPI and Swagger UI</vt:lpstr>
      <vt:lpstr>Configure OpenAPI and Swagger UI</vt:lpstr>
      <vt:lpstr>Build a Todo API!</vt:lpstr>
      <vt:lpstr>Create Read Update Delete Our todo API is going to...</vt:lpstr>
      <vt:lpstr>Create a data model</vt:lpstr>
      <vt:lpstr>Store an item</vt:lpstr>
      <vt:lpstr>PowerPoint Presentation</vt:lpstr>
      <vt:lpstr>Create new items</vt:lpstr>
      <vt:lpstr>Read the items</vt:lpstr>
      <vt:lpstr>Update an item</vt:lpstr>
      <vt:lpstr>Delete an item</vt:lpstr>
      <vt:lpstr>Databases</vt:lpstr>
      <vt:lpstr>Working with Databases</vt:lpstr>
      <vt:lpstr>Setup SQLite database</vt:lpstr>
      <vt:lpstr>Enable database creation</vt:lpstr>
      <vt:lpstr>Set connection string</vt:lpstr>
      <vt:lpstr>Add context to your services</vt:lpstr>
      <vt:lpstr>Migrate data model</vt:lpstr>
      <vt:lpstr>Create your database and schema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 NEWSLETTER</dc:title>
  <cp:revision>92</cp:revision>
  <dcterms:modified xsi:type="dcterms:W3CDTF">2022-03-01T22:47:51Z</dcterms:modified>
</cp:coreProperties>
</file>